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2.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ink/ink1.xml" ContentType="application/inkml+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5"/>
  </p:notesMasterIdLst>
  <p:sldIdLst>
    <p:sldId id="256" r:id="rId2"/>
    <p:sldId id="274" r:id="rId3"/>
    <p:sldId id="275" r:id="rId4"/>
    <p:sldId id="276" r:id="rId5"/>
    <p:sldId id="277" r:id="rId6"/>
    <p:sldId id="278" r:id="rId7"/>
    <p:sldId id="279" r:id="rId8"/>
    <p:sldId id="280" r:id="rId9"/>
    <p:sldId id="283" r:id="rId10"/>
    <p:sldId id="284" r:id="rId11"/>
    <p:sldId id="282" r:id="rId12"/>
    <p:sldId id="285" r:id="rId13"/>
    <p:sldId id="293" r:id="rId14"/>
    <p:sldId id="298" r:id="rId15"/>
    <p:sldId id="286" r:id="rId16"/>
    <p:sldId id="291" r:id="rId17"/>
    <p:sldId id="290" r:id="rId18"/>
    <p:sldId id="292" r:id="rId19"/>
    <p:sldId id="295" r:id="rId20"/>
    <p:sldId id="287" r:id="rId21"/>
    <p:sldId id="296" r:id="rId22"/>
    <p:sldId id="288" r:id="rId23"/>
    <p:sldId id="289" r:id="rId24"/>
  </p:sldIdLst>
  <p:sldSz cx="12192000" cy="6858000"/>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E821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577" autoAdjust="0"/>
    <p:restoredTop sz="94660"/>
  </p:normalViewPr>
  <p:slideViewPr>
    <p:cSldViewPr snapToGrid="0">
      <p:cViewPr varScale="1">
        <p:scale>
          <a:sx n="84" d="100"/>
          <a:sy n="84" d="100"/>
        </p:scale>
        <p:origin x="184" y="600"/>
      </p:cViewPr>
      <p:guideLst/>
    </p:cSldViewPr>
  </p:slideViewPr>
  <p:notesTextViewPr>
    <p:cViewPr>
      <p:scale>
        <a:sx n="1" d="1"/>
        <a:sy n="1" d="1"/>
      </p:scale>
      <p:origin x="0" y="0"/>
    </p:cViewPr>
  </p:notesTextViewPr>
  <p:sorterViewPr>
    <p:cViewPr varScale="1">
      <p:scale>
        <a:sx n="1" d="1"/>
        <a:sy n="1" d="1"/>
      </p:scale>
      <p:origin x="0" y="-334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11T01:30:53.289"/>
    </inkml:context>
    <inkml:brush xml:id="br0">
      <inkml:brushProperty name="width" value="0.05" units="cm"/>
      <inkml:brushProperty name="height" value="0.05" units="cm"/>
    </inkml:brush>
  </inkml:definitions>
  <inkml:trace contextRef="#ctx0" brushRef="#br0">1 13 24575,'7'-5'0,"-2"3"0,-5-4 0</inkml:trace>
</inkml:ink>
</file>

<file path=ppt/media/image10.jpeg>
</file>

<file path=ppt/media/image11.jpeg>
</file>

<file path=ppt/media/image12.jpeg>
</file>

<file path=ppt/media/image13.jpe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jpeg>
</file>

<file path=ppt/media/image23.png>
</file>

<file path=ppt/media/image24.jpe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tiff>
</file>

<file path=ppt/media/image4.jpeg>
</file>

<file path=ppt/media/image5.png>
</file>

<file path=ppt/media/image6.jpe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D1CE89-2939-40D5-8372-920FDCBC002F}" type="datetimeFigureOut">
              <a:rPr lang="en-IN" smtClean="0"/>
              <a:t>10/02/21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9C6DB3-D02F-4932-9BB4-5006193B79AB}" type="slidenum">
              <a:rPr lang="en-IN" smtClean="0"/>
              <a:t>‹#›</a:t>
            </a:fld>
            <a:endParaRPr lang="en-IN"/>
          </a:p>
        </p:txBody>
      </p:sp>
    </p:spTree>
    <p:extLst>
      <p:ext uri="{BB962C8B-B14F-4D97-AF65-F5344CB8AC3E}">
        <p14:creationId xmlns:p14="http://schemas.microsoft.com/office/powerpoint/2010/main" val="2039441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2B9C6DB3-D02F-4932-9BB4-5006193B79AB}" type="slidenum">
              <a:rPr lang="en-IN" smtClean="0"/>
              <a:t>2</a:t>
            </a:fld>
            <a:endParaRPr lang="en-IN"/>
          </a:p>
        </p:txBody>
      </p:sp>
    </p:spTree>
    <p:extLst>
      <p:ext uri="{BB962C8B-B14F-4D97-AF65-F5344CB8AC3E}">
        <p14:creationId xmlns:p14="http://schemas.microsoft.com/office/powerpoint/2010/main" val="86200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2B9C6DB3-D02F-4932-9BB4-5006193B79AB}" type="slidenum">
              <a:rPr lang="en-IN" smtClean="0"/>
              <a:t>9</a:t>
            </a:fld>
            <a:endParaRPr lang="en-IN"/>
          </a:p>
        </p:txBody>
      </p:sp>
    </p:spTree>
    <p:extLst>
      <p:ext uri="{BB962C8B-B14F-4D97-AF65-F5344CB8AC3E}">
        <p14:creationId xmlns:p14="http://schemas.microsoft.com/office/powerpoint/2010/main" val="700743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2A28B8D1-D7D9-4D47-96B0-4CA820792981}" type="datetime1">
              <a:rPr lang="en-IN" smtClean="0"/>
              <a:t>10/02/21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a:t>
            </a:fld>
            <a:endParaRPr lang="en-IN"/>
          </a:p>
        </p:txBody>
      </p:sp>
    </p:spTree>
    <p:extLst>
      <p:ext uri="{BB962C8B-B14F-4D97-AF65-F5344CB8AC3E}">
        <p14:creationId xmlns:p14="http://schemas.microsoft.com/office/powerpoint/2010/main" val="2967357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AE3B803-4610-4F0C-A474-EB6BEAFE0AF3}" type="datetime1">
              <a:rPr lang="en-IN" smtClean="0"/>
              <a:t>10/02/21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1732090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557555E-82F7-4572-BE57-5D5512E77F88}" type="datetime1">
              <a:rPr lang="en-IN" smtClean="0"/>
              <a:t>10/02/21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4066157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8DCC65D-F320-4BF0-A1F1-CED5E85A1790}" type="datetime1">
              <a:rPr lang="en-IN" smtClean="0"/>
              <a:t>10/02/21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5608251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A7E7DF-9991-4912-98E6-9EFD9CB61019}" type="datetime1">
              <a:rPr lang="en-IN" smtClean="0"/>
              <a:t>10/02/21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3370017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4D55CE32-83B4-42ED-9C67-252242638AB3}" type="datetime1">
              <a:rPr lang="en-IN" smtClean="0"/>
              <a:t>10/02/21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2530472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DF7994E8-ED8F-4AD7-A1CA-14BF2750C8B6}" type="datetime1">
              <a:rPr lang="en-IN" smtClean="0"/>
              <a:t>10/02/21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34127908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79455E01-6D66-475E-8754-EA0A03823F5D}" type="datetime1">
              <a:rPr lang="en-IN" smtClean="0"/>
              <a:t>10/02/21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1528839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7C4297-CCB9-4E06-9C15-408F7D7C1C87}" type="datetime1">
              <a:rPr lang="en-IN" smtClean="0"/>
              <a:t>10/02/21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420953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3A69493-C4CB-46EB-B82B-4C5323085CFF}" type="datetime1">
              <a:rPr lang="en-IN" smtClean="0"/>
              <a:t>10/02/21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1800302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93A1E2F-47DE-4390-BD24-36D5F8F64055}" type="datetime1">
              <a:rPr lang="en-IN" smtClean="0"/>
              <a:t>10/02/21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888A26-58F0-4065-8C47-EA9FE334D869}" type="slidenum">
              <a:rPr lang="en-IN" smtClean="0"/>
              <a:t>‹#›</a:t>
            </a:fld>
            <a:endParaRPr lang="en-IN"/>
          </a:p>
        </p:txBody>
      </p:sp>
    </p:spTree>
    <p:extLst>
      <p:ext uri="{BB962C8B-B14F-4D97-AF65-F5344CB8AC3E}">
        <p14:creationId xmlns:p14="http://schemas.microsoft.com/office/powerpoint/2010/main" val="3700761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userDrawn="1">
            <p:custDataLst>
              <p:tags r:id="rId14"/>
            </p:custDataLst>
            <p:extLst>
              <p:ext uri="{D42A27DB-BD31-4B8C-83A1-F6EECF244321}">
                <p14:modId xmlns:p14="http://schemas.microsoft.com/office/powerpoint/2010/main" val="58292332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5" name="think-cell Slide" r:id="rId15" imgW="359" imgH="360" progId="TCLayout.ActiveDocument.1">
                  <p:embed/>
                </p:oleObj>
              </mc:Choice>
              <mc:Fallback>
                <p:oleObj name="think-cell Slide" r:id="rId15" imgW="359" imgH="360" progId="TCLayout.ActiveDocument.1">
                  <p:embed/>
                  <p:pic>
                    <p:nvPicPr>
                      <p:cNvPr id="0" name=""/>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F594B5-4E2D-410F-BFC5-7C7BDDD8D27A}" type="datetime1">
              <a:rPr lang="en-IN" smtClean="0"/>
              <a:t>10/02/21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888A26-58F0-4065-8C47-EA9FE334D869}" type="slidenum">
              <a:rPr lang="en-IN" smtClean="0"/>
              <a:t>‹#›</a:t>
            </a:fld>
            <a:endParaRPr lang="en-IN"/>
          </a:p>
        </p:txBody>
      </p:sp>
    </p:spTree>
    <p:extLst>
      <p:ext uri="{BB962C8B-B14F-4D97-AF65-F5344CB8AC3E}">
        <p14:creationId xmlns:p14="http://schemas.microsoft.com/office/powerpoint/2010/main" val="1580330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2.bin"/></Relationships>
</file>

<file path=ppt/slides/_rels/slide10.xml.rels><?xml version="1.0" encoding="UTF-8" standalone="yes"?>
<Relationships xmlns="http://schemas.openxmlformats.org/package/2006/relationships"><Relationship Id="rId8" Type="http://schemas.openxmlformats.org/officeDocument/2006/relationships/image" Target="../media/image13.jpeg"/><Relationship Id="rId13" Type="http://schemas.openxmlformats.org/officeDocument/2006/relationships/image" Target="../media/image18.png"/><Relationship Id="rId18" Type="http://schemas.openxmlformats.org/officeDocument/2006/relationships/image" Target="../media/image23.png"/><Relationship Id="rId3" Type="http://schemas.openxmlformats.org/officeDocument/2006/relationships/slideLayout" Target="../slideLayouts/slideLayout1.xml"/><Relationship Id="rId21" Type="http://schemas.openxmlformats.org/officeDocument/2006/relationships/image" Target="../media/image26.png"/><Relationship Id="rId7" Type="http://schemas.openxmlformats.org/officeDocument/2006/relationships/image" Target="../media/image12.jpeg"/><Relationship Id="rId12" Type="http://schemas.openxmlformats.org/officeDocument/2006/relationships/image" Target="../media/image17.jpeg"/><Relationship Id="rId17" Type="http://schemas.openxmlformats.org/officeDocument/2006/relationships/image" Target="../media/image22.jpeg"/><Relationship Id="rId2" Type="http://schemas.openxmlformats.org/officeDocument/2006/relationships/tags" Target="../tags/tag12.xml"/><Relationship Id="rId16" Type="http://schemas.openxmlformats.org/officeDocument/2006/relationships/image" Target="../media/image21.png"/><Relationship Id="rId20" Type="http://schemas.openxmlformats.org/officeDocument/2006/relationships/image" Target="../media/image25.png"/><Relationship Id="rId1" Type="http://schemas.openxmlformats.org/officeDocument/2006/relationships/vmlDrawing" Target="../drawings/vmlDrawing11.vml"/><Relationship Id="rId6" Type="http://schemas.openxmlformats.org/officeDocument/2006/relationships/image" Target="../media/image11.jpeg"/><Relationship Id="rId11" Type="http://schemas.openxmlformats.org/officeDocument/2006/relationships/image" Target="../media/image16.png"/><Relationship Id="rId5" Type="http://schemas.openxmlformats.org/officeDocument/2006/relationships/image" Target="../media/image1.emf"/><Relationship Id="rId15" Type="http://schemas.openxmlformats.org/officeDocument/2006/relationships/image" Target="../media/image20.png"/><Relationship Id="rId10" Type="http://schemas.openxmlformats.org/officeDocument/2006/relationships/image" Target="../media/image15.png"/><Relationship Id="rId19" Type="http://schemas.openxmlformats.org/officeDocument/2006/relationships/image" Target="../media/image24.jpeg"/><Relationship Id="rId4" Type="http://schemas.openxmlformats.org/officeDocument/2006/relationships/oleObject" Target="../embeddings/oleObject11.bin"/><Relationship Id="rId9" Type="http://schemas.openxmlformats.org/officeDocument/2006/relationships/image" Target="../media/image14.png"/><Relationship Id="rId1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3.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4.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5.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4.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slideLayout" Target="../slideLayouts/slideLayout1.xml"/><Relationship Id="rId7" Type="http://schemas.openxmlformats.org/officeDocument/2006/relationships/image" Target="../media/image28.png"/><Relationship Id="rId12" Type="http://schemas.openxmlformats.org/officeDocument/2006/relationships/image" Target="../media/image32.png"/><Relationship Id="rId2" Type="http://schemas.openxmlformats.org/officeDocument/2006/relationships/tags" Target="../tags/tag16.xml"/><Relationship Id="rId1" Type="http://schemas.openxmlformats.org/officeDocument/2006/relationships/vmlDrawing" Target="../drawings/vmlDrawing15.vml"/><Relationship Id="rId6" Type="http://schemas.openxmlformats.org/officeDocument/2006/relationships/image" Target="../media/image27.png"/><Relationship Id="rId11" Type="http://schemas.openxmlformats.org/officeDocument/2006/relationships/customXml" Target="../ink/ink1.xml"/><Relationship Id="rId5" Type="http://schemas.openxmlformats.org/officeDocument/2006/relationships/image" Target="../media/image1.emf"/><Relationship Id="rId10" Type="http://schemas.openxmlformats.org/officeDocument/2006/relationships/image" Target="../media/image31.png"/><Relationship Id="rId4" Type="http://schemas.openxmlformats.org/officeDocument/2006/relationships/oleObject" Target="../embeddings/oleObject14.bin"/><Relationship Id="rId9" Type="http://schemas.openxmlformats.org/officeDocument/2006/relationships/image" Target="../media/image30.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7.xml"/><Relationship Id="rId1" Type="http://schemas.openxmlformats.org/officeDocument/2006/relationships/vmlDrawing" Target="../drawings/vmlDrawing16.vml"/><Relationship Id="rId6" Type="http://schemas.openxmlformats.org/officeDocument/2006/relationships/image" Target="../media/image33.png"/><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8.xml"/><Relationship Id="rId1" Type="http://schemas.openxmlformats.org/officeDocument/2006/relationships/vmlDrawing" Target="../drawings/vmlDrawing17.vml"/><Relationship Id="rId6" Type="http://schemas.openxmlformats.org/officeDocument/2006/relationships/image" Target="../media/image33.png"/><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9.xml"/><Relationship Id="rId1" Type="http://schemas.openxmlformats.org/officeDocument/2006/relationships/vmlDrawing" Target="../drawings/vmlDrawing18.vml"/><Relationship Id="rId6" Type="http://schemas.openxmlformats.org/officeDocument/2006/relationships/image" Target="../media/image34.png"/><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0.xml"/><Relationship Id="rId1" Type="http://schemas.openxmlformats.org/officeDocument/2006/relationships/vmlDrawing" Target="../drawings/vmlDrawing19.vml"/><Relationship Id="rId6" Type="http://schemas.openxmlformats.org/officeDocument/2006/relationships/image" Target="../media/image35.png"/><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jpeg"/><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1.xml"/><Relationship Id="rId1" Type="http://schemas.openxmlformats.org/officeDocument/2006/relationships/vmlDrawing" Target="../drawings/vmlDrawing20.vml"/><Relationship Id="rId6" Type="http://schemas.openxmlformats.org/officeDocument/2006/relationships/image" Target="../media/image37.jpeg"/><Relationship Id="rId5" Type="http://schemas.openxmlformats.org/officeDocument/2006/relationships/image" Target="../media/image1.emf"/><Relationship Id="rId4" Type="http://schemas.openxmlformats.org/officeDocument/2006/relationships/oleObject" Target="../embeddings/oleObject15.bin"/></Relationships>
</file>

<file path=ppt/slides/_rels/slide21.xml.rels><?xml version="1.0" encoding="UTF-8" standalone="yes"?>
<Relationships xmlns="http://schemas.openxmlformats.org/package/2006/relationships"><Relationship Id="rId2" Type="http://schemas.openxmlformats.org/officeDocument/2006/relationships/hyperlink" Target="https://jjjdewan.github.io/Final-project/index.html"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2.xml"/><Relationship Id="rId1" Type="http://schemas.openxmlformats.org/officeDocument/2006/relationships/vmlDrawing" Target="../drawings/vmlDrawing21.vml"/><Relationship Id="rId6" Type="http://schemas.openxmlformats.org/officeDocument/2006/relationships/image" Target="../media/image38.jpeg"/><Relationship Id="rId5" Type="http://schemas.openxmlformats.org/officeDocument/2006/relationships/image" Target="../media/image1.emf"/><Relationship Id="rId4" Type="http://schemas.openxmlformats.org/officeDocument/2006/relationships/oleObject" Target="../embeddings/oleObject16.bin"/></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3.xml"/><Relationship Id="rId1" Type="http://schemas.openxmlformats.org/officeDocument/2006/relationships/vmlDrawing" Target="../drawings/vmlDrawing22.vml"/><Relationship Id="rId6" Type="http://schemas.openxmlformats.org/officeDocument/2006/relationships/image" Target="../media/image39.tiff"/><Relationship Id="rId5" Type="http://schemas.openxmlformats.org/officeDocument/2006/relationships/image" Target="../media/image1.emf"/><Relationship Id="rId4" Type="http://schemas.openxmlformats.org/officeDocument/2006/relationships/oleObject" Target="../embeddings/oleObject17.bin"/></Relationships>
</file>

<file path=ppt/slides/_rels/slide3.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4.jpeg"/><Relationship Id="rId5" Type="http://schemas.openxmlformats.org/officeDocument/2006/relationships/image" Target="../media/image1.emf"/><Relationship Id="rId4" Type="http://schemas.openxmlformats.org/officeDocument/2006/relationships/oleObject" Target="../embeddings/oleObject4.bin"/></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xml"/><Relationship Id="rId1" Type="http://schemas.openxmlformats.org/officeDocument/2006/relationships/vmlDrawing" Target="../drawings/vmlDrawing6.vml"/><Relationship Id="rId6" Type="http://schemas.openxmlformats.org/officeDocument/2006/relationships/image" Target="../media/image7.png"/><Relationship Id="rId5" Type="http://schemas.openxmlformats.org/officeDocument/2006/relationships/image" Target="../media/image1.emf"/><Relationship Id="rId4" Type="http://schemas.openxmlformats.org/officeDocument/2006/relationships/oleObject" Target="../embeddings/oleObject6.bin"/></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hyperlink" Target="https://www.kaggle.com/" TargetMode="External"/><Relationship Id="rId2" Type="http://schemas.openxmlformats.org/officeDocument/2006/relationships/tags" Target="../tags/tag8.xml"/><Relationship Id="rId1" Type="http://schemas.openxmlformats.org/officeDocument/2006/relationships/vmlDrawing" Target="../drawings/vmlDrawing7.vml"/><Relationship Id="rId6" Type="http://schemas.openxmlformats.org/officeDocument/2006/relationships/image" Target="../media/image8.jpeg"/><Relationship Id="rId5" Type="http://schemas.openxmlformats.org/officeDocument/2006/relationships/image" Target="../media/image1.emf"/><Relationship Id="rId4" Type="http://schemas.openxmlformats.org/officeDocument/2006/relationships/oleObject" Target="../embeddings/oleObject7.bin"/></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9.xml"/><Relationship Id="rId1" Type="http://schemas.openxmlformats.org/officeDocument/2006/relationships/vmlDrawing" Target="../drawings/vmlDrawing8.vml"/><Relationship Id="rId6" Type="http://schemas.openxmlformats.org/officeDocument/2006/relationships/image" Target="../media/image9.jpg"/><Relationship Id="rId5" Type="http://schemas.openxmlformats.org/officeDocument/2006/relationships/image" Target="../media/image1.emf"/><Relationship Id="rId4" Type="http://schemas.openxmlformats.org/officeDocument/2006/relationships/oleObject" Target="../embeddings/oleObject8.bin"/></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0.xml"/><Relationship Id="rId1" Type="http://schemas.openxmlformats.org/officeDocument/2006/relationships/vmlDrawing" Target="../drawings/vmlDrawing9.vml"/><Relationship Id="rId6" Type="http://schemas.openxmlformats.org/officeDocument/2006/relationships/image" Target="../media/image10.jpeg"/><Relationship Id="rId5" Type="http://schemas.openxmlformats.org/officeDocument/2006/relationships/image" Target="../media/image1.emf"/><Relationship Id="rId4" Type="http://schemas.openxmlformats.org/officeDocument/2006/relationships/oleObject" Target="../embeddings/oleObject9.bin"/></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132194483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49"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4" name="Picture 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92" y="0"/>
            <a:ext cx="12190815" cy="6858000"/>
          </a:xfrm>
          <a:prstGeom prst="rect">
            <a:avLst/>
          </a:prstGeom>
        </p:spPr>
      </p:pic>
      <p:sp>
        <p:nvSpPr>
          <p:cNvPr id="6" name="Title 1">
            <a:extLst>
              <a:ext uri="{FF2B5EF4-FFF2-40B4-BE49-F238E27FC236}">
                <a16:creationId xmlns:a16="http://schemas.microsoft.com/office/drawing/2014/main" id="{112E7886-E94F-417E-B73B-962AC9FA0C72}"/>
              </a:ext>
            </a:extLst>
          </p:cNvPr>
          <p:cNvSpPr>
            <a:spLocks noGrp="1"/>
          </p:cNvSpPr>
          <p:nvPr>
            <p:ph type="ctrTitle"/>
          </p:nvPr>
        </p:nvSpPr>
        <p:spPr>
          <a:xfrm>
            <a:off x="484186" y="528108"/>
            <a:ext cx="6983413" cy="1723549"/>
          </a:xfrm>
        </p:spPr>
        <p:txBody>
          <a:bodyPr vert="horz" lIns="0" tIns="0" rIns="0" bIns="0" anchor="t" anchorCtr="0">
            <a:spAutoFit/>
          </a:bodyPr>
          <a:lstStyle/>
          <a:p>
            <a:pPr algn="l">
              <a:lnSpc>
                <a:spcPct val="100000"/>
              </a:lnSpc>
            </a:pPr>
            <a:r>
              <a:rPr lang="en-US" sz="3600" b="1" dirty="0">
                <a:solidFill>
                  <a:srgbClr val="E82127"/>
                </a:solidFill>
                <a:latin typeface="Verdana" panose="020B0604030504040204" pitchFamily="34" charset="0"/>
                <a:ea typeface="Verdana" panose="020B0604030504040204" pitchFamily="34" charset="0"/>
              </a:rPr>
              <a:t>TESLA STOCK PRICE PREDICTIONS </a:t>
            </a:r>
            <a:br>
              <a:rPr lang="en-US" sz="3600" b="1" dirty="0">
                <a:solidFill>
                  <a:srgbClr val="E82127"/>
                </a:solidFill>
                <a:latin typeface="Verdana" panose="020B0604030504040204" pitchFamily="34" charset="0"/>
                <a:ea typeface="Verdana" panose="020B0604030504040204" pitchFamily="34" charset="0"/>
              </a:rPr>
            </a:br>
            <a:r>
              <a:rPr lang="en-US" sz="2000" b="1" dirty="0">
                <a:latin typeface="Verdana" panose="020B0604030504040204" pitchFamily="34" charset="0"/>
                <a:ea typeface="Verdana" panose="020B0604030504040204" pitchFamily="34" charset="0"/>
              </a:rPr>
              <a:t>USING SUPERVISED LEARNING METHODS</a:t>
            </a:r>
            <a:br>
              <a:rPr lang="en-US" sz="2000" dirty="0">
                <a:latin typeface="Verdana" panose="020B0604030504040204" pitchFamily="34" charset="0"/>
                <a:ea typeface="Verdana" panose="020B0604030504040204" pitchFamily="34" charset="0"/>
              </a:rPr>
            </a:br>
            <a:r>
              <a:rPr lang="en-US" sz="2000" dirty="0">
                <a:solidFill>
                  <a:schemeClr val="bg1">
                    <a:lumMod val="50000"/>
                  </a:schemeClr>
                </a:solidFill>
                <a:latin typeface="Verdana" panose="020B0604030504040204" pitchFamily="34" charset="0"/>
                <a:ea typeface="Verdana" panose="020B0604030504040204" pitchFamily="34" charset="0"/>
              </a:rPr>
              <a:t>with Comparative analysis using ML Models</a:t>
            </a:r>
          </a:p>
        </p:txBody>
      </p:sp>
      <p:sp>
        <p:nvSpPr>
          <p:cNvPr id="50" name="Subtitle 2">
            <a:extLst>
              <a:ext uri="{FF2B5EF4-FFF2-40B4-BE49-F238E27FC236}">
                <a16:creationId xmlns:a16="http://schemas.microsoft.com/office/drawing/2014/main" id="{0F53B50B-A60B-464D-AB29-1E14D6479F79}"/>
              </a:ext>
            </a:extLst>
          </p:cNvPr>
          <p:cNvSpPr>
            <a:spLocks noGrp="1"/>
          </p:cNvSpPr>
          <p:nvPr>
            <p:ph type="subTitle" idx="1"/>
          </p:nvPr>
        </p:nvSpPr>
        <p:spPr>
          <a:xfrm>
            <a:off x="484186" y="2434034"/>
            <a:ext cx="6497639" cy="489686"/>
          </a:xfrm>
        </p:spPr>
        <p:txBody>
          <a:bodyPr lIns="0" tIns="0" rIns="0" bIns="0" anchor="t" anchorCtr="0">
            <a:spAutoFit/>
          </a:bodyPr>
          <a:lstStyle/>
          <a:p>
            <a:pPr algn="l">
              <a:lnSpc>
                <a:spcPct val="120000"/>
              </a:lnSpc>
              <a:spcBef>
                <a:spcPct val="0"/>
              </a:spcBef>
            </a:pPr>
            <a:r>
              <a:rPr lang="en-US" sz="1400" dirty="0">
                <a:solidFill>
                  <a:schemeClr val="bg1">
                    <a:lumMod val="50000"/>
                  </a:schemeClr>
                </a:solidFill>
                <a:latin typeface="Verdana" panose="020B0604030504040204" pitchFamily="34" charset="0"/>
                <a:ea typeface="Verdana" panose="020B0604030504040204" pitchFamily="34" charset="0"/>
                <a:cs typeface="+mj-cs"/>
              </a:rPr>
              <a:t>by</a:t>
            </a:r>
          </a:p>
          <a:p>
            <a:pPr algn="l">
              <a:lnSpc>
                <a:spcPct val="120000"/>
              </a:lnSpc>
              <a:spcBef>
                <a:spcPct val="0"/>
              </a:spcBef>
            </a:pPr>
            <a:r>
              <a:rPr lang="en-US" sz="1400" b="1" dirty="0">
                <a:latin typeface="Verdana" panose="020B0604030504040204" pitchFamily="34" charset="0"/>
                <a:ea typeface="Verdana" panose="020B0604030504040204" pitchFamily="34" charset="0"/>
                <a:cs typeface="+mj-cs"/>
              </a:rPr>
              <a:t>| JAHANGIR DEWAN | LAWSON JAMES | SOFIA MBEGA </a:t>
            </a:r>
          </a:p>
        </p:txBody>
      </p:sp>
    </p:spTree>
    <p:extLst>
      <p:ext uri="{BB962C8B-B14F-4D97-AF65-F5344CB8AC3E}">
        <p14:creationId xmlns:p14="http://schemas.microsoft.com/office/powerpoint/2010/main" val="11245707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74405071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265"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22" name="Flowchart: Magnetic Disk 121"/>
          <p:cNvSpPr/>
          <p:nvPr/>
        </p:nvSpPr>
        <p:spPr>
          <a:xfrm>
            <a:off x="379411" y="2268226"/>
            <a:ext cx="2005649" cy="3597899"/>
          </a:xfrm>
          <a:prstGeom prst="flowChartMagneticDisk">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solidFill>
                <a:schemeClr val="bg1"/>
              </a:solidFill>
              <a:latin typeface="Verdana" panose="020B0604030504040204" pitchFamily="34" charset="0"/>
              <a:ea typeface="Verdana" panose="020B0604030504040204" pitchFamily="34" charset="0"/>
            </a:endParaRPr>
          </a:p>
        </p:txBody>
      </p:sp>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Top level system architecture </a:t>
            </a:r>
            <a:endParaRPr lang="en-US" sz="2800" dirty="0">
              <a:latin typeface="Verdana" panose="020B0604030504040204" pitchFamily="34" charset="0"/>
              <a:ea typeface="Verdana" panose="020B0604030504040204" pitchFamily="34" charset="0"/>
            </a:endParaRPr>
          </a:p>
        </p:txBody>
      </p:sp>
      <p:sp>
        <p:nvSpPr>
          <p:cNvPr id="95" name="Rectangle 94"/>
          <p:cNvSpPr/>
          <p:nvPr/>
        </p:nvSpPr>
        <p:spPr>
          <a:xfrm>
            <a:off x="2854385" y="1895475"/>
            <a:ext cx="2653075" cy="4343400"/>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Verdana" panose="020B0604030504040204" pitchFamily="34" charset="0"/>
              <a:ea typeface="Verdana" panose="020B0604030504040204" pitchFamily="34" charset="0"/>
            </a:endParaRPr>
          </a:p>
        </p:txBody>
      </p:sp>
      <p:grpSp>
        <p:nvGrpSpPr>
          <p:cNvPr id="106" name="Group 105"/>
          <p:cNvGrpSpPr/>
          <p:nvPr/>
        </p:nvGrpSpPr>
        <p:grpSpPr>
          <a:xfrm>
            <a:off x="3115286" y="2080116"/>
            <a:ext cx="2131272" cy="3974118"/>
            <a:chOff x="3360199" y="1911279"/>
            <a:chExt cx="2068591" cy="3857240"/>
          </a:xfrm>
        </p:grpSpPr>
        <p:pic>
          <p:nvPicPr>
            <p:cNvPr id="100" name="Picture 4" descr="Image result for pandas">
              <a:extLst>
                <a:ext uri="{FF2B5EF4-FFF2-40B4-BE49-F238E27FC236}">
                  <a16:creationId xmlns:a16="http://schemas.microsoft.com/office/drawing/2014/main" id="{0E37643B-C99D-3E4A-B481-8C835E8F5FDD}"/>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3696" b="3696"/>
            <a:stretch/>
          </p:blipFill>
          <p:spPr bwMode="auto">
            <a:xfrm>
              <a:off x="3360199" y="1911279"/>
              <a:ext cx="1230852" cy="758529"/>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1" name="Picture 6" descr="Image result for jupyter notebook logo">
              <a:extLst>
                <a:ext uri="{FF2B5EF4-FFF2-40B4-BE49-F238E27FC236}">
                  <a16:creationId xmlns:a16="http://schemas.microsoft.com/office/drawing/2014/main" id="{E0EEB6A7-EFCD-E64E-8692-C226CDE49C3A}"/>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3360199" y="2748608"/>
              <a:ext cx="2068590" cy="758297"/>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2" name="Picture 8" descr="Image result for seaborn logo">
              <a:extLst>
                <a:ext uri="{FF2B5EF4-FFF2-40B4-BE49-F238E27FC236}">
                  <a16:creationId xmlns:a16="http://schemas.microsoft.com/office/drawing/2014/main" id="{25C93DCC-824F-5545-868C-D27337B2CB8E}"/>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tretch>
              <a:fillRect/>
            </a:stretch>
          </p:blipFill>
          <p:spPr bwMode="auto">
            <a:xfrm>
              <a:off x="3360199" y="3585706"/>
              <a:ext cx="716715" cy="860058"/>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3" name="Picture 10" descr="Image result for sklearn logo png">
              <a:extLst>
                <a:ext uri="{FF2B5EF4-FFF2-40B4-BE49-F238E27FC236}">
                  <a16:creationId xmlns:a16="http://schemas.microsoft.com/office/drawing/2014/main" id="{122A44BF-B603-B44D-8A38-5928580243E1}"/>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tretch>
              <a:fillRect/>
            </a:stretch>
          </p:blipFill>
          <p:spPr bwMode="auto">
            <a:xfrm>
              <a:off x="4270704" y="3699501"/>
              <a:ext cx="1158085" cy="624458"/>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4" name="Picture 12" descr="Image result for matplotlib logo">
              <a:extLst>
                <a:ext uri="{FF2B5EF4-FFF2-40B4-BE49-F238E27FC236}">
                  <a16:creationId xmlns:a16="http://schemas.microsoft.com/office/drawing/2014/main" id="{DB637570-3FE7-AA46-BBC7-F56D232469CD}"/>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tretch>
              <a:fillRect/>
            </a:stretch>
          </p:blipFill>
          <p:spPr bwMode="auto">
            <a:xfrm>
              <a:off x="4661690" y="1911280"/>
              <a:ext cx="767099" cy="767099"/>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5" name="Picture 14" descr="Image result for keras logo">
              <a:extLst>
                <a:ext uri="{FF2B5EF4-FFF2-40B4-BE49-F238E27FC236}">
                  <a16:creationId xmlns:a16="http://schemas.microsoft.com/office/drawing/2014/main" id="{5C183B1E-0E34-734A-8A4B-4F82670A6118}"/>
                </a:ext>
              </a:extLst>
            </p:cNvPr>
            <p:cNvPicPr>
              <a:picLocks noChangeAspect="1" noChangeArrowheads="1"/>
            </p:cNvPicPr>
            <p:nvPr/>
          </p:nvPicPr>
          <p:blipFill>
            <a:blip r:embed="rId11">
              <a:extLst>
                <a:ext uri="{28A0092B-C50C-407E-A947-70E740481C1C}">
                  <a14:useLocalDpi xmlns:a14="http://schemas.microsoft.com/office/drawing/2010/main" val="0"/>
                </a:ext>
              </a:extLst>
            </a:blip>
            <a:stretch>
              <a:fillRect/>
            </a:stretch>
          </p:blipFill>
          <p:spPr bwMode="auto">
            <a:xfrm>
              <a:off x="3360200" y="4620830"/>
              <a:ext cx="2068590" cy="1147689"/>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96" name="Rectangle 95"/>
          <p:cNvSpPr/>
          <p:nvPr/>
        </p:nvSpPr>
        <p:spPr>
          <a:xfrm>
            <a:off x="5976785" y="1895475"/>
            <a:ext cx="2653075" cy="4343400"/>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Verdana" panose="020B0604030504040204" pitchFamily="34" charset="0"/>
              <a:ea typeface="Verdana" panose="020B0604030504040204" pitchFamily="34" charset="0"/>
            </a:endParaRPr>
          </a:p>
        </p:txBody>
      </p:sp>
      <p:pic>
        <p:nvPicPr>
          <p:cNvPr id="107" name="Picture 16" descr="Image result for lstm model stock prediction">
            <a:extLst>
              <a:ext uri="{FF2B5EF4-FFF2-40B4-BE49-F238E27FC236}">
                <a16:creationId xmlns:a16="http://schemas.microsoft.com/office/drawing/2014/main" id="{9E3B0859-CA69-0041-B5EE-81AA74BC677E}"/>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t="7238" b="7238"/>
          <a:stretch/>
        </p:blipFill>
        <p:spPr bwMode="auto">
          <a:xfrm>
            <a:off x="6623642" y="5029200"/>
            <a:ext cx="1851262" cy="1053609"/>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08" name="Picture 18" descr="Image result for LSTM model">
            <a:extLst>
              <a:ext uri="{FF2B5EF4-FFF2-40B4-BE49-F238E27FC236}">
                <a16:creationId xmlns:a16="http://schemas.microsoft.com/office/drawing/2014/main" id="{BB8E53DD-918C-4844-A884-FFCFAD4C5A6A}"/>
              </a:ext>
            </a:extLst>
          </p:cNvPr>
          <p:cNvPicPr>
            <a:picLocks noChangeAspect="1" noChangeArrowheads="1"/>
          </p:cNvPicPr>
          <p:nvPr/>
        </p:nvPicPr>
        <p:blipFill>
          <a:blip r:embed="rId13">
            <a:extLst>
              <a:ext uri="{28A0092B-C50C-407E-A947-70E740481C1C}">
                <a14:useLocalDpi xmlns:a14="http://schemas.microsoft.com/office/drawing/2010/main" val="0"/>
              </a:ext>
            </a:extLst>
          </a:blip>
          <a:stretch>
            <a:fillRect/>
          </a:stretch>
        </p:blipFill>
        <p:spPr bwMode="auto">
          <a:xfrm>
            <a:off x="6624730" y="2092070"/>
            <a:ext cx="1850173" cy="823519"/>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10" name="Picture 22" descr="Image result for k nearest neighbor">
            <a:extLst>
              <a:ext uri="{FF2B5EF4-FFF2-40B4-BE49-F238E27FC236}">
                <a16:creationId xmlns:a16="http://schemas.microsoft.com/office/drawing/2014/main" id="{9292B488-1772-F141-82A6-A2A6E0E6DA04}"/>
              </a:ext>
            </a:extLst>
          </p:cNvPr>
          <p:cNvPicPr>
            <a:picLocks noChangeAspect="1" noChangeArrowheads="1"/>
          </p:cNvPicPr>
          <p:nvPr/>
        </p:nvPicPr>
        <p:blipFill>
          <a:blip r:embed="rId14">
            <a:extLst>
              <a:ext uri="{28A0092B-C50C-407E-A947-70E740481C1C}">
                <a14:useLocalDpi xmlns:a14="http://schemas.microsoft.com/office/drawing/2010/main" val="0"/>
              </a:ext>
            </a:extLst>
          </a:blip>
          <a:stretch>
            <a:fillRect/>
          </a:stretch>
        </p:blipFill>
        <p:spPr bwMode="auto">
          <a:xfrm>
            <a:off x="6623641" y="3015343"/>
            <a:ext cx="1851262" cy="1073105"/>
          </a:xfrm>
          <a:prstGeom prst="rect">
            <a:avLst/>
          </a:prstGeom>
          <a:noFill/>
          <a:ln>
            <a:noFill/>
          </a:ln>
          <a:extLst>
            <a:ext uri="{909E8E84-426E-40DD-AFC4-6F175D3DCCD1}">
              <a14:hiddenFill xmlns:a14="http://schemas.microsoft.com/office/drawing/2010/main">
                <a:solidFill>
                  <a:srgbClr val="FFFFFF"/>
                </a:solidFill>
              </a14:hiddenFill>
            </a:ext>
          </a:extLst>
        </p:spPr>
      </p:pic>
      <p:grpSp>
        <p:nvGrpSpPr>
          <p:cNvPr id="112" name="Group 111"/>
          <p:cNvGrpSpPr/>
          <p:nvPr/>
        </p:nvGrpSpPr>
        <p:grpSpPr>
          <a:xfrm>
            <a:off x="6623642" y="4230634"/>
            <a:ext cx="1851262" cy="664997"/>
            <a:chOff x="6353828" y="4116334"/>
            <a:chExt cx="2670669" cy="959338"/>
          </a:xfrm>
        </p:grpSpPr>
        <p:pic>
          <p:nvPicPr>
            <p:cNvPr id="109" name="Picture 20" descr="Image result for linear regression logo">
              <a:extLst>
                <a:ext uri="{FF2B5EF4-FFF2-40B4-BE49-F238E27FC236}">
                  <a16:creationId xmlns:a16="http://schemas.microsoft.com/office/drawing/2014/main" id="{C504D127-01B8-1D48-A863-102E9783711C}"/>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tretch>
              <a:fillRect/>
            </a:stretch>
          </p:blipFill>
          <p:spPr bwMode="auto">
            <a:xfrm>
              <a:off x="6353828" y="4116334"/>
              <a:ext cx="1338024" cy="959338"/>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11" name="Picture 24" descr="Image result for support vector machine logo">
              <a:extLst>
                <a:ext uri="{FF2B5EF4-FFF2-40B4-BE49-F238E27FC236}">
                  <a16:creationId xmlns:a16="http://schemas.microsoft.com/office/drawing/2014/main" id="{42AC1624-83E0-344D-B110-49081EB8BBFC}"/>
                </a:ext>
              </a:extLst>
            </p:cNvPr>
            <p:cNvPicPr>
              <a:picLocks noChangeAspect="1" noChangeArrowheads="1"/>
            </p:cNvPicPr>
            <p:nvPr/>
          </p:nvPicPr>
          <p:blipFill>
            <a:blip r:embed="rId16" cstate="print">
              <a:extLst>
                <a:ext uri="{28A0092B-C50C-407E-A947-70E740481C1C}">
                  <a14:useLocalDpi xmlns:a14="http://schemas.microsoft.com/office/drawing/2010/main" val="0"/>
                </a:ext>
              </a:extLst>
            </a:blip>
            <a:stretch>
              <a:fillRect/>
            </a:stretch>
          </p:blipFill>
          <p:spPr bwMode="auto">
            <a:xfrm>
              <a:off x="7841947" y="4116334"/>
              <a:ext cx="1182550" cy="959338"/>
            </a:xfrm>
            <a:prstGeom prst="rect">
              <a:avLst/>
            </a:prstGeom>
            <a:noFill/>
            <a:ln>
              <a:noFill/>
            </a:ln>
            <a:extLst>
              <a:ext uri="{909E8E84-426E-40DD-AFC4-6F175D3DCCD1}">
                <a14:hiddenFill xmlns:a14="http://schemas.microsoft.com/office/drawing/2010/main">
                  <a:solidFill>
                    <a:srgbClr val="FFFFFF"/>
                  </a:solidFill>
                </a14:hiddenFill>
              </a:ext>
            </a:extLst>
          </p:spPr>
        </p:pic>
      </p:grpSp>
      <p:sp>
        <p:nvSpPr>
          <p:cNvPr id="97" name="Rectangle 96"/>
          <p:cNvSpPr/>
          <p:nvPr/>
        </p:nvSpPr>
        <p:spPr>
          <a:xfrm>
            <a:off x="9099186" y="1895475"/>
            <a:ext cx="2653075" cy="4343400"/>
          </a:xfrm>
          <a:prstGeom prst="rect">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Verdana" panose="020B0604030504040204" pitchFamily="34" charset="0"/>
              <a:ea typeface="Verdana" panose="020B0604030504040204" pitchFamily="34" charset="0"/>
            </a:endParaRPr>
          </a:p>
        </p:txBody>
      </p:sp>
      <p:grpSp>
        <p:nvGrpSpPr>
          <p:cNvPr id="117" name="Group 116"/>
          <p:cNvGrpSpPr/>
          <p:nvPr/>
        </p:nvGrpSpPr>
        <p:grpSpPr>
          <a:xfrm>
            <a:off x="9402591" y="2039431"/>
            <a:ext cx="2046265" cy="4051137"/>
            <a:chOff x="9246575" y="1953706"/>
            <a:chExt cx="1810552" cy="3584479"/>
          </a:xfrm>
        </p:grpSpPr>
        <p:pic>
          <p:nvPicPr>
            <p:cNvPr id="114" name="Picture 26" descr="Image result for lstm TESLA stock prediction">
              <a:extLst>
                <a:ext uri="{FF2B5EF4-FFF2-40B4-BE49-F238E27FC236}">
                  <a16:creationId xmlns:a16="http://schemas.microsoft.com/office/drawing/2014/main" id="{AB301F99-32CD-214F-81E6-5FE86B7C0E04}"/>
                </a:ext>
              </a:extLst>
            </p:cNvPr>
            <p:cNvPicPr>
              <a:picLocks noChangeAspect="1" noChangeArrowheads="1"/>
            </p:cNvPicPr>
            <p:nvPr/>
          </p:nvPicPr>
          <p:blipFill>
            <a:blip r:embed="rId17">
              <a:extLst>
                <a:ext uri="{28A0092B-C50C-407E-A947-70E740481C1C}">
                  <a14:useLocalDpi xmlns:a14="http://schemas.microsoft.com/office/drawing/2010/main" val="0"/>
                </a:ext>
              </a:extLst>
            </a:blip>
            <a:stretch>
              <a:fillRect/>
            </a:stretch>
          </p:blipFill>
          <p:spPr bwMode="auto">
            <a:xfrm>
              <a:off x="9246575" y="1953706"/>
              <a:ext cx="1810552" cy="1013909"/>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15" name="Picture 28">
              <a:extLst>
                <a:ext uri="{FF2B5EF4-FFF2-40B4-BE49-F238E27FC236}">
                  <a16:creationId xmlns:a16="http://schemas.microsoft.com/office/drawing/2014/main" id="{89CA711E-6BFA-4F47-A75F-3DFE7F8C7ECC}"/>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tretch>
              <a:fillRect/>
            </a:stretch>
          </p:blipFill>
          <p:spPr bwMode="auto">
            <a:xfrm>
              <a:off x="9246575" y="3113025"/>
              <a:ext cx="1810552" cy="889698"/>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16" name="Picture 30" descr="Image result for stock prediction using SVM">
              <a:extLst>
                <a:ext uri="{FF2B5EF4-FFF2-40B4-BE49-F238E27FC236}">
                  <a16:creationId xmlns:a16="http://schemas.microsoft.com/office/drawing/2014/main" id="{F0AA9A9E-0C79-DD49-8F8A-340950114AB9}"/>
                </a:ext>
              </a:extLst>
            </p:cNvPr>
            <p:cNvPicPr>
              <a:picLocks noChangeAspect="1" noChangeArrowheads="1"/>
            </p:cNvPicPr>
            <p:nvPr/>
          </p:nvPicPr>
          <p:blipFill>
            <a:blip r:embed="rId19">
              <a:extLst>
                <a:ext uri="{28A0092B-C50C-407E-A947-70E740481C1C}">
                  <a14:useLocalDpi xmlns:a14="http://schemas.microsoft.com/office/drawing/2010/main" val="0"/>
                </a:ext>
              </a:extLst>
            </a:blip>
            <a:stretch>
              <a:fillRect/>
            </a:stretch>
          </p:blipFill>
          <p:spPr bwMode="auto">
            <a:xfrm>
              <a:off x="9246575" y="4144909"/>
              <a:ext cx="1810552" cy="1393276"/>
            </a:xfrm>
            <a:prstGeom prst="rect">
              <a:avLst/>
            </a:prstGeom>
            <a:noFill/>
            <a:ln>
              <a:noFill/>
            </a:ln>
            <a:extLst>
              <a:ext uri="{909E8E84-426E-40DD-AFC4-6F175D3DCCD1}">
                <a14:hiddenFill xmlns:a14="http://schemas.microsoft.com/office/drawing/2010/main">
                  <a:solidFill>
                    <a:srgbClr val="FFFFFF"/>
                  </a:solidFill>
                </a14:hiddenFill>
              </a:ext>
            </a:extLst>
          </p:spPr>
        </p:pic>
      </p:grpSp>
      <p:grpSp>
        <p:nvGrpSpPr>
          <p:cNvPr id="121" name="Group 120"/>
          <p:cNvGrpSpPr/>
          <p:nvPr/>
        </p:nvGrpSpPr>
        <p:grpSpPr>
          <a:xfrm>
            <a:off x="768031" y="3952151"/>
            <a:ext cx="1171744" cy="1579442"/>
            <a:chOff x="234630" y="2612764"/>
            <a:chExt cx="2895035" cy="3902336"/>
          </a:xfrm>
        </p:grpSpPr>
        <p:pic>
          <p:nvPicPr>
            <p:cNvPr id="119" name="Picture 2" descr="Image result for get_data_yahoo ticker">
              <a:extLst>
                <a:ext uri="{FF2B5EF4-FFF2-40B4-BE49-F238E27FC236}">
                  <a16:creationId xmlns:a16="http://schemas.microsoft.com/office/drawing/2014/main" id="{8E1C867E-BE9A-6A49-A3D6-FFB54D4A4D07}"/>
                </a:ext>
              </a:extLst>
            </p:cNvPr>
            <p:cNvPicPr>
              <a:picLocks noChangeAspect="1" noChangeArrowheads="1"/>
            </p:cNvPicPr>
            <p:nvPr/>
          </p:nvPicPr>
          <p:blipFill>
            <a:blip r:embed="rId20" cstate="print">
              <a:extLst>
                <a:ext uri="{28A0092B-C50C-407E-A947-70E740481C1C}">
                  <a14:useLocalDpi xmlns:a14="http://schemas.microsoft.com/office/drawing/2010/main" val="0"/>
                </a:ext>
              </a:extLst>
            </a:blip>
            <a:stretch>
              <a:fillRect/>
            </a:stretch>
          </p:blipFill>
          <p:spPr bwMode="auto">
            <a:xfrm>
              <a:off x="514435" y="2612764"/>
              <a:ext cx="2385901" cy="520831"/>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13325" name="Picture 13" descr="Image result for CSV logo"/>
            <p:cNvPicPr>
              <a:picLocks noChangeAspect="1" noChangeArrowheads="1"/>
            </p:cNvPicPr>
            <p:nvPr/>
          </p:nvPicPr>
          <p:blipFill rotWithShape="1">
            <a:blip r:embed="rId21">
              <a:clrChange>
                <a:clrFrom>
                  <a:srgbClr val="FFFFFF"/>
                </a:clrFrom>
                <a:clrTo>
                  <a:srgbClr val="FFFFFF">
                    <a:alpha val="0"/>
                  </a:srgbClr>
                </a:clrTo>
              </a:clrChange>
              <a:extLst>
                <a:ext uri="{28A0092B-C50C-407E-A947-70E740481C1C}">
                  <a14:useLocalDpi xmlns:a14="http://schemas.microsoft.com/office/drawing/2010/main" val="0"/>
                </a:ext>
              </a:extLst>
            </a:blip>
            <a:srcRect l="31142" t="12163" r="31634" b="9707"/>
            <a:stretch/>
          </p:blipFill>
          <p:spPr bwMode="auto">
            <a:xfrm>
              <a:off x="234630" y="3173113"/>
              <a:ext cx="2895035" cy="3341987"/>
            </a:xfrm>
            <a:prstGeom prst="rect">
              <a:avLst/>
            </a:prstGeom>
            <a:noFill/>
            <a:extLst>
              <a:ext uri="{909E8E84-426E-40DD-AFC4-6F175D3DCCD1}">
                <a14:hiddenFill xmlns:a14="http://schemas.microsoft.com/office/drawing/2010/main">
                  <a:solidFill>
                    <a:srgbClr val="FFFFFF"/>
                  </a:solidFill>
                </a14:hiddenFill>
              </a:ext>
            </a:extLst>
          </p:spPr>
        </p:pic>
      </p:grpSp>
      <p:sp>
        <p:nvSpPr>
          <p:cNvPr id="126" name="Right Arrow 125"/>
          <p:cNvSpPr/>
          <p:nvPr/>
        </p:nvSpPr>
        <p:spPr>
          <a:xfrm>
            <a:off x="2385060" y="3924458"/>
            <a:ext cx="469325" cy="285435"/>
          </a:xfrm>
          <a:prstGeom prst="rightArrow">
            <a:avLst/>
          </a:prstGeom>
          <a:solidFill>
            <a:srgbClr val="E821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Verdana" panose="020B0604030504040204" pitchFamily="34" charset="0"/>
              <a:ea typeface="Verdana" panose="020B0604030504040204" pitchFamily="34" charset="0"/>
            </a:endParaRPr>
          </a:p>
        </p:txBody>
      </p:sp>
      <p:sp>
        <p:nvSpPr>
          <p:cNvPr id="128" name="Right Arrow 127"/>
          <p:cNvSpPr/>
          <p:nvPr/>
        </p:nvSpPr>
        <p:spPr>
          <a:xfrm>
            <a:off x="5522001" y="3924458"/>
            <a:ext cx="469325" cy="285435"/>
          </a:xfrm>
          <a:prstGeom prst="rightArrow">
            <a:avLst/>
          </a:prstGeom>
          <a:solidFill>
            <a:srgbClr val="E821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Verdana" panose="020B0604030504040204" pitchFamily="34" charset="0"/>
              <a:ea typeface="Verdana" panose="020B0604030504040204" pitchFamily="34" charset="0"/>
            </a:endParaRPr>
          </a:p>
        </p:txBody>
      </p:sp>
      <p:sp>
        <p:nvSpPr>
          <p:cNvPr id="129" name="Right Arrow 128"/>
          <p:cNvSpPr/>
          <p:nvPr/>
        </p:nvSpPr>
        <p:spPr>
          <a:xfrm>
            <a:off x="8627151" y="3924458"/>
            <a:ext cx="469325" cy="285435"/>
          </a:xfrm>
          <a:prstGeom prst="rightArrow">
            <a:avLst/>
          </a:prstGeom>
          <a:solidFill>
            <a:srgbClr val="E821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Verdana" panose="020B0604030504040204" pitchFamily="34" charset="0"/>
              <a:ea typeface="Verdana" panose="020B0604030504040204" pitchFamily="34" charset="0"/>
            </a:endParaRPr>
          </a:p>
        </p:txBody>
      </p:sp>
      <p:sp>
        <p:nvSpPr>
          <p:cNvPr id="130" name="Freeform 129"/>
          <p:cNvSpPr/>
          <p:nvPr/>
        </p:nvSpPr>
        <p:spPr>
          <a:xfrm>
            <a:off x="583729" y="2753907"/>
            <a:ext cx="1578446" cy="215444"/>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algn="ctr"/>
            <a:r>
              <a:rPr lang="en-US" sz="1400" b="1" dirty="0">
                <a:solidFill>
                  <a:schemeClr val="tx1"/>
                </a:solidFill>
                <a:latin typeface="Verdana" panose="020B0604030504040204" pitchFamily="34" charset="0"/>
                <a:ea typeface="Verdana" panose="020B0604030504040204" pitchFamily="34" charset="0"/>
              </a:rPr>
              <a:t>DATABASE</a:t>
            </a:r>
          </a:p>
        </p:txBody>
      </p:sp>
      <p:sp>
        <p:nvSpPr>
          <p:cNvPr id="131" name="Freeform 130"/>
          <p:cNvSpPr/>
          <p:nvPr/>
        </p:nvSpPr>
        <p:spPr>
          <a:xfrm>
            <a:off x="6136804" y="2034655"/>
            <a:ext cx="1578446" cy="215444"/>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r>
              <a:rPr lang="en-US" sz="1400">
                <a:latin typeface="Verdana" panose="020B0604030504040204" pitchFamily="34" charset="0"/>
                <a:ea typeface="Verdana" panose="020B0604030504040204" pitchFamily="34" charset="0"/>
              </a:rPr>
              <a:t>LSTM</a:t>
            </a:r>
            <a:endParaRPr lang="en-US" sz="1400" dirty="0">
              <a:latin typeface="Verdana" panose="020B0604030504040204" pitchFamily="34" charset="0"/>
              <a:ea typeface="Verdana" panose="020B0604030504040204" pitchFamily="34" charset="0"/>
            </a:endParaRPr>
          </a:p>
        </p:txBody>
      </p:sp>
      <p:sp>
        <p:nvSpPr>
          <p:cNvPr id="132" name="Freeform 131"/>
          <p:cNvSpPr/>
          <p:nvPr/>
        </p:nvSpPr>
        <p:spPr>
          <a:xfrm>
            <a:off x="6136804" y="2787130"/>
            <a:ext cx="1578446" cy="215444"/>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r>
              <a:rPr lang="en-US" sz="1400" dirty="0">
                <a:latin typeface="Verdana" panose="020B0604030504040204" pitchFamily="34" charset="0"/>
                <a:ea typeface="Verdana" panose="020B0604030504040204" pitchFamily="34" charset="0"/>
              </a:rPr>
              <a:t>LRKNN</a:t>
            </a:r>
          </a:p>
        </p:txBody>
      </p:sp>
      <p:sp>
        <p:nvSpPr>
          <p:cNvPr id="133" name="Freeform 132"/>
          <p:cNvSpPr/>
          <p:nvPr/>
        </p:nvSpPr>
        <p:spPr>
          <a:xfrm>
            <a:off x="6136804" y="4215880"/>
            <a:ext cx="1578446" cy="215444"/>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r>
              <a:rPr lang="en-US" sz="1400" dirty="0">
                <a:latin typeface="Verdana" panose="020B0604030504040204" pitchFamily="34" charset="0"/>
                <a:ea typeface="Verdana" panose="020B0604030504040204" pitchFamily="34" charset="0"/>
              </a:rPr>
              <a:t>LR</a:t>
            </a:r>
          </a:p>
        </p:txBody>
      </p:sp>
      <p:sp>
        <p:nvSpPr>
          <p:cNvPr id="134" name="Freeform 133"/>
          <p:cNvSpPr/>
          <p:nvPr/>
        </p:nvSpPr>
        <p:spPr>
          <a:xfrm>
            <a:off x="6136804" y="5011933"/>
            <a:ext cx="1578446" cy="215444"/>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r>
              <a:rPr lang="en-US" sz="1400" dirty="0">
                <a:latin typeface="Verdana" panose="020B0604030504040204" pitchFamily="34" charset="0"/>
                <a:ea typeface="Verdana" panose="020B0604030504040204" pitchFamily="34" charset="0"/>
              </a:rPr>
              <a:t>SVM</a:t>
            </a:r>
          </a:p>
        </p:txBody>
      </p:sp>
      <p:sp>
        <p:nvSpPr>
          <p:cNvPr id="135" name="Freeform 134"/>
          <p:cNvSpPr/>
          <p:nvPr/>
        </p:nvSpPr>
        <p:spPr>
          <a:xfrm>
            <a:off x="583729" y="3566077"/>
            <a:ext cx="1578446" cy="169277"/>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algn="ctr"/>
            <a:r>
              <a:rPr lang="en-US" sz="1100" dirty="0" err="1">
                <a:latin typeface="Verdana" panose="020B0604030504040204" pitchFamily="34" charset="0"/>
                <a:ea typeface="Verdana" panose="020B0604030504040204" pitchFamily="34" charset="0"/>
              </a:rPr>
              <a:t>web.get_data_yahoo</a:t>
            </a:r>
            <a:endParaRPr lang="en-US" sz="1100" dirty="0">
              <a:latin typeface="Verdana" panose="020B0604030504040204" pitchFamily="34" charset="0"/>
              <a:ea typeface="Verdana" panose="020B0604030504040204" pitchFamily="34" charset="0"/>
            </a:endParaRPr>
          </a:p>
        </p:txBody>
      </p:sp>
      <p:sp>
        <p:nvSpPr>
          <p:cNvPr id="136" name="Freeform 135"/>
          <p:cNvSpPr/>
          <p:nvPr/>
        </p:nvSpPr>
        <p:spPr>
          <a:xfrm>
            <a:off x="3391698" y="1566885"/>
            <a:ext cx="1578446" cy="215444"/>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algn="ctr"/>
            <a:r>
              <a:rPr lang="en-US" sz="1400" b="1" dirty="0">
                <a:solidFill>
                  <a:schemeClr val="tx1"/>
                </a:solidFill>
                <a:latin typeface="Verdana" panose="020B0604030504040204" pitchFamily="34" charset="0"/>
                <a:ea typeface="Verdana" panose="020B0604030504040204" pitchFamily="34" charset="0"/>
              </a:rPr>
              <a:t>PROCESSING</a:t>
            </a:r>
          </a:p>
        </p:txBody>
      </p:sp>
      <p:sp>
        <p:nvSpPr>
          <p:cNvPr id="137" name="Freeform 136"/>
          <p:cNvSpPr/>
          <p:nvPr/>
        </p:nvSpPr>
        <p:spPr>
          <a:xfrm>
            <a:off x="5976785" y="1566885"/>
            <a:ext cx="2650366" cy="215444"/>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algn="ctr"/>
            <a:r>
              <a:rPr lang="en-US" sz="1400" b="1" dirty="0">
                <a:solidFill>
                  <a:schemeClr val="tx1"/>
                </a:solidFill>
                <a:latin typeface="Verdana" panose="020B0604030504040204" pitchFamily="34" charset="0"/>
                <a:ea typeface="Verdana" panose="020B0604030504040204" pitchFamily="34" charset="0"/>
              </a:rPr>
              <a:t>ML Modeling and Analysis</a:t>
            </a:r>
          </a:p>
        </p:txBody>
      </p:sp>
      <p:sp>
        <p:nvSpPr>
          <p:cNvPr id="138" name="Freeform 137"/>
          <p:cNvSpPr/>
          <p:nvPr/>
        </p:nvSpPr>
        <p:spPr>
          <a:xfrm>
            <a:off x="9100540" y="1566885"/>
            <a:ext cx="2650366" cy="215444"/>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algn="ctr"/>
            <a:r>
              <a:rPr lang="en-US" sz="1400" b="1">
                <a:solidFill>
                  <a:schemeClr val="tx1"/>
                </a:solidFill>
                <a:latin typeface="Verdana" panose="020B0604030504040204" pitchFamily="34" charset="0"/>
                <a:ea typeface="Verdana" panose="020B0604030504040204" pitchFamily="34" charset="0"/>
              </a:rPr>
              <a:t>Visualization</a:t>
            </a:r>
            <a:endParaRPr lang="en-US" sz="1400" b="1" dirty="0">
              <a:solidFill>
                <a:schemeClr val="tx1"/>
              </a:solidFill>
              <a:latin typeface="Verdana" panose="020B0604030504040204" pitchFamily="34" charset="0"/>
              <a:ea typeface="Verdana" panose="020B0604030504040204" pitchFamily="34" charset="0"/>
            </a:endParaRPr>
          </a:p>
        </p:txBody>
      </p:sp>
      <p:sp>
        <p:nvSpPr>
          <p:cNvPr id="139"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10</a:t>
            </a:fld>
            <a:endParaRPr lang="en-IN"/>
          </a:p>
        </p:txBody>
      </p:sp>
    </p:spTree>
    <p:extLst>
      <p:ext uri="{BB962C8B-B14F-4D97-AF65-F5344CB8AC3E}">
        <p14:creationId xmlns:p14="http://schemas.microsoft.com/office/powerpoint/2010/main" val="4032252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176576974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2289"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Models used</a:t>
            </a:r>
            <a:endParaRPr lang="en-US" sz="2800" dirty="0">
              <a:latin typeface="Verdana" panose="020B0604030504040204" pitchFamily="34" charset="0"/>
              <a:ea typeface="Verdana" panose="020B0604030504040204" pitchFamily="34" charset="0"/>
            </a:endParaRPr>
          </a:p>
        </p:txBody>
      </p:sp>
      <p:sp>
        <p:nvSpPr>
          <p:cNvPr id="3" name="Hexagon 2"/>
          <p:cNvSpPr/>
          <p:nvPr/>
        </p:nvSpPr>
        <p:spPr>
          <a:xfrm>
            <a:off x="368788" y="2343362"/>
            <a:ext cx="2661314" cy="2294236"/>
          </a:xfrm>
          <a:prstGeom prst="hexagon">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algn="ctr"/>
            <a:r>
              <a:rPr lang="en-US" sz="3200" b="1" spc="-15" dirty="0">
                <a:solidFill>
                  <a:srgbClr val="E82127"/>
                </a:solidFill>
                <a:latin typeface="Verdana" panose="020B0604030504040204" pitchFamily="34" charset="0"/>
                <a:ea typeface="Verdana" panose="020B0604030504040204" pitchFamily="34" charset="0"/>
                <a:cs typeface="Arial"/>
              </a:rPr>
              <a:t>1.</a:t>
            </a:r>
            <a:endParaRPr lang="en-US" b="1" spc="-15" dirty="0">
              <a:solidFill>
                <a:srgbClr val="E82127"/>
              </a:solidFill>
              <a:latin typeface="Verdana" panose="020B0604030504040204" pitchFamily="34" charset="0"/>
              <a:ea typeface="Verdana" panose="020B0604030504040204" pitchFamily="34" charset="0"/>
              <a:cs typeface="Arial"/>
            </a:endParaRPr>
          </a:p>
          <a:p>
            <a:pPr algn="ctr"/>
            <a:r>
              <a:rPr lang="en-US" b="1" spc="-15" dirty="0">
                <a:solidFill>
                  <a:schemeClr val="bg1"/>
                </a:solidFill>
                <a:latin typeface="Verdana" panose="020B0604030504040204" pitchFamily="34" charset="0"/>
                <a:ea typeface="Verdana" panose="020B0604030504040204" pitchFamily="34" charset="0"/>
                <a:cs typeface="Arial"/>
              </a:rPr>
              <a:t>RNN - Neural</a:t>
            </a:r>
            <a:r>
              <a:rPr lang="en-US" b="1" spc="-45" dirty="0">
                <a:solidFill>
                  <a:schemeClr val="bg1"/>
                </a:solidFill>
                <a:latin typeface="Verdana" panose="020B0604030504040204" pitchFamily="34" charset="0"/>
                <a:ea typeface="Verdana" panose="020B0604030504040204" pitchFamily="34" charset="0"/>
                <a:cs typeface="Arial"/>
              </a:rPr>
              <a:t> </a:t>
            </a:r>
            <a:r>
              <a:rPr lang="en-US" b="1" dirty="0">
                <a:solidFill>
                  <a:schemeClr val="bg1"/>
                </a:solidFill>
                <a:latin typeface="Verdana" panose="020B0604030504040204" pitchFamily="34" charset="0"/>
                <a:ea typeface="Verdana" panose="020B0604030504040204" pitchFamily="34" charset="0"/>
                <a:cs typeface="Arial"/>
              </a:rPr>
              <a:t>Networks</a:t>
            </a:r>
          </a:p>
        </p:txBody>
      </p:sp>
      <p:sp>
        <p:nvSpPr>
          <p:cNvPr id="86" name="Hexagon 85"/>
          <p:cNvSpPr/>
          <p:nvPr/>
        </p:nvSpPr>
        <p:spPr>
          <a:xfrm>
            <a:off x="2576803" y="3572952"/>
            <a:ext cx="2661314" cy="2294236"/>
          </a:xfrm>
          <a:prstGeom prst="hexagon">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algn="ctr"/>
            <a:r>
              <a:rPr lang="en-US" sz="3200" b="1" spc="-15" dirty="0">
                <a:solidFill>
                  <a:srgbClr val="E82127"/>
                </a:solidFill>
                <a:latin typeface="Verdana" panose="020B0604030504040204" pitchFamily="34" charset="0"/>
                <a:ea typeface="Verdana" panose="020B0604030504040204" pitchFamily="34" charset="0"/>
                <a:cs typeface="Arial"/>
              </a:rPr>
              <a:t>2.</a:t>
            </a:r>
          </a:p>
          <a:p>
            <a:pPr algn="ctr"/>
            <a:r>
              <a:rPr lang="en-US" b="1" dirty="0">
                <a:solidFill>
                  <a:schemeClr val="bg1"/>
                </a:solidFill>
                <a:latin typeface="Verdana" panose="020B0604030504040204" pitchFamily="34" charset="0"/>
                <a:ea typeface="Verdana" panose="020B0604030504040204" pitchFamily="34" charset="0"/>
              </a:rPr>
              <a:t>Linear Regression</a:t>
            </a:r>
          </a:p>
        </p:txBody>
      </p:sp>
      <p:sp>
        <p:nvSpPr>
          <p:cNvPr id="87" name="Hexagon 86"/>
          <p:cNvSpPr/>
          <p:nvPr/>
        </p:nvSpPr>
        <p:spPr>
          <a:xfrm>
            <a:off x="4784817" y="2343362"/>
            <a:ext cx="2661314" cy="2294236"/>
          </a:xfrm>
          <a:prstGeom prst="hexagon">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algn="ctr"/>
            <a:r>
              <a:rPr lang="en-US" sz="3200" b="1" spc="-15" dirty="0">
                <a:solidFill>
                  <a:srgbClr val="E82127"/>
                </a:solidFill>
                <a:latin typeface="Verdana" panose="020B0604030504040204" pitchFamily="34" charset="0"/>
                <a:ea typeface="Verdana" panose="020B0604030504040204" pitchFamily="34" charset="0"/>
                <a:cs typeface="Arial"/>
              </a:rPr>
              <a:t>3.</a:t>
            </a:r>
          </a:p>
          <a:p>
            <a:pPr algn="ctr"/>
            <a:r>
              <a:rPr lang="en-US" b="1" dirty="0">
                <a:solidFill>
                  <a:schemeClr val="bg1"/>
                </a:solidFill>
                <a:latin typeface="Verdana" panose="020B0604030504040204" pitchFamily="34" charset="0"/>
                <a:ea typeface="Verdana" panose="020B0604030504040204" pitchFamily="34" charset="0"/>
              </a:rPr>
              <a:t>K-Nearest Neighbor (KNN) </a:t>
            </a:r>
          </a:p>
        </p:txBody>
      </p:sp>
      <p:sp>
        <p:nvSpPr>
          <p:cNvPr id="88" name="Hexagon 87"/>
          <p:cNvSpPr/>
          <p:nvPr/>
        </p:nvSpPr>
        <p:spPr>
          <a:xfrm>
            <a:off x="6992832" y="3572952"/>
            <a:ext cx="2661314" cy="2294236"/>
          </a:xfrm>
          <a:prstGeom prst="hexagon">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algn="ctr"/>
            <a:r>
              <a:rPr lang="en-US" sz="3200" b="1" spc="-15" dirty="0">
                <a:solidFill>
                  <a:srgbClr val="E82127"/>
                </a:solidFill>
                <a:latin typeface="Verdana" panose="020B0604030504040204" pitchFamily="34" charset="0"/>
                <a:ea typeface="Verdana" panose="020B0604030504040204" pitchFamily="34" charset="0"/>
                <a:cs typeface="Arial"/>
              </a:rPr>
              <a:t>4.</a:t>
            </a:r>
          </a:p>
          <a:p>
            <a:pPr algn="ctr"/>
            <a:r>
              <a:rPr lang="en-US" b="1" dirty="0">
                <a:solidFill>
                  <a:schemeClr val="bg1"/>
                </a:solidFill>
                <a:latin typeface="Verdana" panose="020B0604030504040204" pitchFamily="34" charset="0"/>
                <a:ea typeface="Verdana" panose="020B0604030504040204" pitchFamily="34" charset="0"/>
              </a:rPr>
              <a:t>Support Vector Machine (SVM)</a:t>
            </a:r>
          </a:p>
        </p:txBody>
      </p:sp>
      <p:sp>
        <p:nvSpPr>
          <p:cNvPr id="90" name="Hexagon 89"/>
          <p:cNvSpPr/>
          <p:nvPr/>
        </p:nvSpPr>
        <p:spPr>
          <a:xfrm>
            <a:off x="9200848" y="2343362"/>
            <a:ext cx="2661314" cy="2294236"/>
          </a:xfrm>
          <a:prstGeom prst="hexagon">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algn="ctr"/>
            <a:r>
              <a:rPr lang="en-US" sz="3200" b="1" spc="-15" dirty="0">
                <a:solidFill>
                  <a:srgbClr val="E82127"/>
                </a:solidFill>
                <a:latin typeface="Verdana" panose="020B0604030504040204" pitchFamily="34" charset="0"/>
                <a:ea typeface="Verdana" panose="020B0604030504040204" pitchFamily="34" charset="0"/>
                <a:cs typeface="Arial"/>
              </a:rPr>
              <a:t>5.</a:t>
            </a:r>
          </a:p>
          <a:p>
            <a:pPr algn="ctr"/>
            <a:r>
              <a:rPr lang="en-US" b="1" dirty="0">
                <a:solidFill>
                  <a:schemeClr val="bg1"/>
                </a:solidFill>
                <a:latin typeface="Verdana" panose="020B0604030504040204" pitchFamily="34" charset="0"/>
                <a:ea typeface="Verdana" panose="020B0604030504040204" pitchFamily="34" charset="0"/>
              </a:rPr>
              <a:t>LSTM</a:t>
            </a:r>
            <a:endParaRPr lang="en-IN" dirty="0">
              <a:solidFill>
                <a:schemeClr val="bg1"/>
              </a:solidFill>
              <a:latin typeface="Verdana" panose="020B0604030504040204" pitchFamily="34" charset="0"/>
              <a:ea typeface="Verdana" panose="020B0604030504040204" pitchFamily="34" charset="0"/>
            </a:endParaRPr>
          </a:p>
        </p:txBody>
      </p:sp>
      <p:sp>
        <p:nvSpPr>
          <p:cNvPr id="92"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11</a:t>
            </a:fld>
            <a:endParaRPr lang="en-IN"/>
          </a:p>
        </p:txBody>
      </p:sp>
    </p:spTree>
    <p:extLst>
      <p:ext uri="{BB962C8B-B14F-4D97-AF65-F5344CB8AC3E}">
        <p14:creationId xmlns:p14="http://schemas.microsoft.com/office/powerpoint/2010/main" val="465567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29019695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3313"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61" name="Rectangle 60"/>
          <p:cNvSpPr/>
          <p:nvPr/>
        </p:nvSpPr>
        <p:spPr>
          <a:xfrm>
            <a:off x="3343394" y="2925123"/>
            <a:ext cx="2279584" cy="2281353"/>
          </a:xfrm>
          <a:prstGeom prst="rect">
            <a:avLst/>
          </a:prstGeom>
          <a:solidFill>
            <a:schemeClr val="bg1">
              <a:alpha val="36000"/>
            </a:schemeClr>
          </a:solidFill>
          <a:ln>
            <a:solidFill>
              <a:srgbClr val="E8212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3" name="Rectangle 42">
            <a:extLst>
              <a:ext uri="{FF2B5EF4-FFF2-40B4-BE49-F238E27FC236}">
                <a16:creationId xmlns:a16="http://schemas.microsoft.com/office/drawing/2014/main" id="{CA02366E-62D7-8E40-BC23-253CE7C6375D}"/>
              </a:ext>
            </a:extLst>
          </p:cNvPr>
          <p:cNvSpPr/>
          <p:nvPr/>
        </p:nvSpPr>
        <p:spPr>
          <a:xfrm>
            <a:off x="3459430" y="3386067"/>
            <a:ext cx="2047513" cy="332399"/>
          </a:xfrm>
          <a:prstGeom prst="rect">
            <a:avLst/>
          </a:prstGeom>
          <a:solidFill>
            <a:srgbClr val="E82127"/>
          </a:solidFill>
          <a:ln>
            <a:noFill/>
          </a:ln>
        </p:spPr>
        <p:style>
          <a:lnRef idx="1">
            <a:schemeClr val="accent1"/>
          </a:lnRef>
          <a:fillRef idx="3">
            <a:schemeClr val="accent1"/>
          </a:fillRef>
          <a:effectRef idx="2">
            <a:schemeClr val="accent1"/>
          </a:effectRef>
          <a:fontRef idx="minor">
            <a:schemeClr val="lt1"/>
          </a:fontRef>
        </p:style>
        <p:txBody>
          <a:bodyPr lIns="73152" tIns="73152" rIns="73152" bIns="73152" rtlCol="0" anchor="ctr">
            <a:spAutoFit/>
          </a:bodyPr>
          <a:lstStyle/>
          <a:p>
            <a:pPr algn="ctr"/>
            <a:r>
              <a:rPr lang="en-US" sz="1200" b="1" dirty="0">
                <a:solidFill>
                  <a:schemeClr val="bg1"/>
                </a:solidFill>
                <a:latin typeface="Verdana" panose="020B0604030504040204" pitchFamily="34" charset="0"/>
                <a:ea typeface="Verdana" panose="020B0604030504040204" pitchFamily="34" charset="0"/>
              </a:rPr>
              <a:t>Windows</a:t>
            </a:r>
          </a:p>
        </p:txBody>
      </p:sp>
      <p:sp>
        <p:nvSpPr>
          <p:cNvPr id="44" name="Rectangle 43">
            <a:extLst>
              <a:ext uri="{FF2B5EF4-FFF2-40B4-BE49-F238E27FC236}">
                <a16:creationId xmlns:a16="http://schemas.microsoft.com/office/drawing/2014/main" id="{CA02366E-62D7-8E40-BC23-253CE7C6375D}"/>
              </a:ext>
            </a:extLst>
          </p:cNvPr>
          <p:cNvSpPr/>
          <p:nvPr/>
        </p:nvSpPr>
        <p:spPr>
          <a:xfrm>
            <a:off x="3459430" y="4052771"/>
            <a:ext cx="2047513" cy="332399"/>
          </a:xfrm>
          <a:prstGeom prst="rect">
            <a:avLst/>
          </a:prstGeom>
          <a:solidFill>
            <a:srgbClr val="E82127"/>
          </a:solidFill>
          <a:ln>
            <a:noFill/>
          </a:ln>
        </p:spPr>
        <p:style>
          <a:lnRef idx="1">
            <a:schemeClr val="accent1"/>
          </a:lnRef>
          <a:fillRef idx="3">
            <a:schemeClr val="accent1"/>
          </a:fillRef>
          <a:effectRef idx="2">
            <a:schemeClr val="accent1"/>
          </a:effectRef>
          <a:fontRef idx="minor">
            <a:schemeClr val="lt1"/>
          </a:fontRef>
        </p:style>
        <p:txBody>
          <a:bodyPr lIns="73152" tIns="73152" rIns="73152" bIns="73152" rtlCol="0" anchor="ctr">
            <a:spAutoFit/>
          </a:bodyPr>
          <a:lstStyle/>
          <a:p>
            <a:pPr algn="ctr"/>
            <a:r>
              <a:rPr lang="en-US" sz="1200" b="1" dirty="0" err="1">
                <a:solidFill>
                  <a:schemeClr val="bg1"/>
                </a:solidFill>
                <a:latin typeface="Verdana" panose="020B0604030504040204" pitchFamily="34" charset="0"/>
                <a:ea typeface="Verdana" panose="020B0604030504040204" pitchFamily="34" charset="0"/>
              </a:rPr>
              <a:t>Normalisation</a:t>
            </a:r>
            <a:endParaRPr lang="en-US" sz="1200" b="1" dirty="0">
              <a:solidFill>
                <a:schemeClr val="bg1"/>
              </a:solidFill>
              <a:latin typeface="Verdana" panose="020B0604030504040204" pitchFamily="34" charset="0"/>
              <a:ea typeface="Verdana" panose="020B0604030504040204" pitchFamily="34" charset="0"/>
            </a:endParaRPr>
          </a:p>
        </p:txBody>
      </p:sp>
      <p:sp>
        <p:nvSpPr>
          <p:cNvPr id="45" name="Rectangle 44">
            <a:extLst>
              <a:ext uri="{FF2B5EF4-FFF2-40B4-BE49-F238E27FC236}">
                <a16:creationId xmlns:a16="http://schemas.microsoft.com/office/drawing/2014/main" id="{CA02366E-62D7-8E40-BC23-253CE7C6375D}"/>
              </a:ext>
            </a:extLst>
          </p:cNvPr>
          <p:cNvSpPr/>
          <p:nvPr/>
        </p:nvSpPr>
        <p:spPr>
          <a:xfrm>
            <a:off x="3459430" y="4719475"/>
            <a:ext cx="2047513" cy="332399"/>
          </a:xfrm>
          <a:prstGeom prst="rect">
            <a:avLst/>
          </a:prstGeom>
          <a:solidFill>
            <a:srgbClr val="E82127"/>
          </a:solidFill>
          <a:ln>
            <a:noFill/>
          </a:ln>
        </p:spPr>
        <p:style>
          <a:lnRef idx="1">
            <a:schemeClr val="accent1"/>
          </a:lnRef>
          <a:fillRef idx="3">
            <a:schemeClr val="accent1"/>
          </a:fillRef>
          <a:effectRef idx="2">
            <a:schemeClr val="accent1"/>
          </a:effectRef>
          <a:fontRef idx="minor">
            <a:schemeClr val="lt1"/>
          </a:fontRef>
        </p:style>
        <p:txBody>
          <a:bodyPr lIns="73152" tIns="73152" rIns="73152" bIns="73152" rtlCol="0" anchor="ctr">
            <a:spAutoFit/>
          </a:bodyPr>
          <a:lstStyle/>
          <a:p>
            <a:pPr algn="ctr"/>
            <a:r>
              <a:rPr lang="en-US" sz="1200" b="1" dirty="0">
                <a:solidFill>
                  <a:schemeClr val="bg1"/>
                </a:solidFill>
                <a:latin typeface="Verdana" panose="020B0604030504040204" pitchFamily="34" charset="0"/>
                <a:ea typeface="Verdana" panose="020B0604030504040204" pitchFamily="34" charset="0"/>
              </a:rPr>
              <a:t>Data Split</a:t>
            </a:r>
          </a:p>
        </p:txBody>
      </p:sp>
      <p:sp>
        <p:nvSpPr>
          <p:cNvPr id="47" name="Rectangle 46">
            <a:extLst>
              <a:ext uri="{FF2B5EF4-FFF2-40B4-BE49-F238E27FC236}">
                <a16:creationId xmlns:a16="http://schemas.microsoft.com/office/drawing/2014/main" id="{CA02366E-62D7-8E40-BC23-253CE7C6375D}"/>
              </a:ext>
            </a:extLst>
          </p:cNvPr>
          <p:cNvSpPr/>
          <p:nvPr/>
        </p:nvSpPr>
        <p:spPr>
          <a:xfrm>
            <a:off x="1919948" y="3529589"/>
            <a:ext cx="1290216" cy="51706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pPr algn="ctr"/>
            <a:r>
              <a:rPr lang="en-US" sz="1200" dirty="0">
                <a:solidFill>
                  <a:schemeClr val="tx1"/>
                </a:solidFill>
                <a:latin typeface="Verdana" panose="020B0604030504040204" pitchFamily="34" charset="0"/>
                <a:ea typeface="Verdana" panose="020B0604030504040204" pitchFamily="34" charset="0"/>
              </a:rPr>
              <a:t>Using pandas-</a:t>
            </a:r>
            <a:r>
              <a:rPr lang="en-US" sz="1200" dirty="0" err="1">
                <a:solidFill>
                  <a:schemeClr val="tx1"/>
                </a:solidFill>
                <a:latin typeface="Verdana" panose="020B0604030504040204" pitchFamily="34" charset="0"/>
                <a:ea typeface="Verdana" panose="020B0604030504040204" pitchFamily="34" charset="0"/>
              </a:rPr>
              <a:t>datareader</a:t>
            </a:r>
            <a:endParaRPr lang="en-US" sz="1200" dirty="0">
              <a:solidFill>
                <a:schemeClr val="tx1"/>
              </a:solidFill>
              <a:latin typeface="Verdana" panose="020B0604030504040204" pitchFamily="34" charset="0"/>
              <a:ea typeface="Verdana" panose="020B0604030504040204" pitchFamily="34" charset="0"/>
            </a:endParaRPr>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Work flow - Algorithm</a:t>
            </a:r>
            <a:endParaRPr lang="en-US" sz="2800" dirty="0">
              <a:latin typeface="Verdana" panose="020B0604030504040204" pitchFamily="34" charset="0"/>
              <a:ea typeface="Verdana" panose="020B0604030504040204" pitchFamily="34" charset="0"/>
            </a:endParaRPr>
          </a:p>
        </p:txBody>
      </p:sp>
      <p:sp>
        <p:nvSpPr>
          <p:cNvPr id="33" name="Flowchart: Magnetic Disk 32"/>
          <p:cNvSpPr/>
          <p:nvPr/>
        </p:nvSpPr>
        <p:spPr>
          <a:xfrm>
            <a:off x="379411" y="3265699"/>
            <a:ext cx="1449389" cy="1600200"/>
          </a:xfrm>
          <a:prstGeom prst="flowChartMagneticDisk">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latin typeface="Verdana" panose="020B0604030504040204" pitchFamily="34" charset="0"/>
                <a:ea typeface="Verdana" panose="020B0604030504040204" pitchFamily="34" charset="0"/>
              </a:rPr>
              <a:t>YAHOO FINANCE</a:t>
            </a:r>
          </a:p>
          <a:p>
            <a:pPr algn="ctr"/>
            <a:r>
              <a:rPr lang="en-US" sz="1200" b="1" dirty="0">
                <a:solidFill>
                  <a:schemeClr val="bg1"/>
                </a:solidFill>
                <a:latin typeface="Verdana" panose="020B0604030504040204" pitchFamily="34" charset="0"/>
                <a:ea typeface="Verdana" panose="020B0604030504040204" pitchFamily="34" charset="0"/>
              </a:rPr>
              <a:t>DATA</a:t>
            </a:r>
          </a:p>
        </p:txBody>
      </p:sp>
      <p:sp>
        <p:nvSpPr>
          <p:cNvPr id="58" name="Rectangle 57"/>
          <p:cNvSpPr/>
          <p:nvPr/>
        </p:nvSpPr>
        <p:spPr>
          <a:xfrm>
            <a:off x="6579028" y="1517517"/>
            <a:ext cx="2279584" cy="2261319"/>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Rectangle 58"/>
          <p:cNvSpPr/>
          <p:nvPr/>
        </p:nvSpPr>
        <p:spPr>
          <a:xfrm>
            <a:off x="6579028" y="4350804"/>
            <a:ext cx="2279584" cy="1899004"/>
          </a:xfrm>
          <a:prstGeom prst="rect">
            <a:avLst/>
          </a:prstGeom>
          <a:solidFill>
            <a:schemeClr val="bg1"/>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2" name="Rectangle 61"/>
          <p:cNvSpPr/>
          <p:nvPr/>
        </p:nvSpPr>
        <p:spPr>
          <a:xfrm>
            <a:off x="9322227" y="4350804"/>
            <a:ext cx="2279584" cy="1899004"/>
          </a:xfrm>
          <a:prstGeom prst="rect">
            <a:avLst/>
          </a:prstGeom>
          <a:solidFill>
            <a:schemeClr val="bg1"/>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Rectangle 49">
            <a:extLst>
              <a:ext uri="{FF2B5EF4-FFF2-40B4-BE49-F238E27FC236}">
                <a16:creationId xmlns:a16="http://schemas.microsoft.com/office/drawing/2014/main" id="{CA02366E-62D7-8E40-BC23-253CE7C6375D}"/>
              </a:ext>
            </a:extLst>
          </p:cNvPr>
          <p:cNvSpPr/>
          <p:nvPr/>
        </p:nvSpPr>
        <p:spPr>
          <a:xfrm>
            <a:off x="6702264" y="1961453"/>
            <a:ext cx="2033113" cy="517065"/>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73152" tIns="73152" rIns="73152" bIns="73152" rtlCol="0" anchor="ctr">
            <a:spAutoFit/>
          </a:bodyPr>
          <a:lstStyle/>
          <a:p>
            <a:pPr algn="ctr"/>
            <a:r>
              <a:rPr lang="en-US" sz="1200" b="1" dirty="0">
                <a:solidFill>
                  <a:schemeClr val="bg1"/>
                </a:solidFill>
                <a:latin typeface="Verdana" panose="020B0604030504040204" pitchFamily="34" charset="0"/>
                <a:ea typeface="Verdana" panose="020B0604030504040204" pitchFamily="34" charset="0"/>
              </a:rPr>
              <a:t>Build Model</a:t>
            </a:r>
          </a:p>
          <a:p>
            <a:pPr algn="ctr"/>
            <a:r>
              <a:rPr lang="en-US" sz="1200" dirty="0">
                <a:solidFill>
                  <a:schemeClr val="bg1"/>
                </a:solidFill>
                <a:latin typeface="Verdana" panose="020B0604030504040204" pitchFamily="34" charset="0"/>
                <a:ea typeface="Verdana" panose="020B0604030504040204" pitchFamily="34" charset="0"/>
              </a:rPr>
              <a:t>(LSTM RNN using </a:t>
            </a:r>
            <a:r>
              <a:rPr lang="en-US" sz="1200" dirty="0" err="1">
                <a:solidFill>
                  <a:schemeClr val="bg1"/>
                </a:solidFill>
                <a:latin typeface="Verdana" panose="020B0604030504040204" pitchFamily="34" charset="0"/>
                <a:ea typeface="Verdana" panose="020B0604030504040204" pitchFamily="34" charset="0"/>
              </a:rPr>
              <a:t>keras</a:t>
            </a:r>
            <a:endParaRPr lang="en-US" sz="1200" dirty="0">
              <a:solidFill>
                <a:schemeClr val="bg1"/>
              </a:solidFill>
              <a:latin typeface="Verdana" panose="020B0604030504040204" pitchFamily="34" charset="0"/>
              <a:ea typeface="Verdana" panose="020B0604030504040204" pitchFamily="34" charset="0"/>
            </a:endParaRPr>
          </a:p>
        </p:txBody>
      </p:sp>
      <p:sp>
        <p:nvSpPr>
          <p:cNvPr id="53" name="Rectangle 52">
            <a:extLst>
              <a:ext uri="{FF2B5EF4-FFF2-40B4-BE49-F238E27FC236}">
                <a16:creationId xmlns:a16="http://schemas.microsoft.com/office/drawing/2014/main" id="{CA02366E-62D7-8E40-BC23-253CE7C6375D}"/>
              </a:ext>
            </a:extLst>
          </p:cNvPr>
          <p:cNvSpPr/>
          <p:nvPr/>
        </p:nvSpPr>
        <p:spPr>
          <a:xfrm>
            <a:off x="6702264" y="3265236"/>
            <a:ext cx="2033113" cy="332399"/>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73152" tIns="73152" rIns="73152" bIns="73152" rtlCol="0" anchor="ctr">
            <a:spAutoFit/>
          </a:bodyPr>
          <a:lstStyle/>
          <a:p>
            <a:pPr algn="ctr"/>
            <a:r>
              <a:rPr lang="en-US" sz="1200" b="1" dirty="0">
                <a:solidFill>
                  <a:schemeClr val="bg1"/>
                </a:solidFill>
                <a:latin typeface="Verdana" panose="020B0604030504040204" pitchFamily="34" charset="0"/>
                <a:ea typeface="Verdana" panose="020B0604030504040204" pitchFamily="34" charset="0"/>
              </a:rPr>
              <a:t>Validation</a:t>
            </a:r>
          </a:p>
        </p:txBody>
      </p:sp>
      <p:sp>
        <p:nvSpPr>
          <p:cNvPr id="51" name="Rectangle 50">
            <a:extLst>
              <a:ext uri="{FF2B5EF4-FFF2-40B4-BE49-F238E27FC236}">
                <a16:creationId xmlns:a16="http://schemas.microsoft.com/office/drawing/2014/main" id="{CA02366E-62D7-8E40-BC23-253CE7C6375D}"/>
              </a:ext>
            </a:extLst>
          </p:cNvPr>
          <p:cNvSpPr/>
          <p:nvPr/>
        </p:nvSpPr>
        <p:spPr>
          <a:xfrm>
            <a:off x="6594945" y="1555469"/>
            <a:ext cx="2263667" cy="332399"/>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pPr algn="ctr"/>
            <a:r>
              <a:rPr lang="en-US" sz="1200" dirty="0">
                <a:solidFill>
                  <a:schemeClr val="tx1"/>
                </a:solidFill>
                <a:latin typeface="Verdana" panose="020B0604030504040204" pitchFamily="34" charset="0"/>
                <a:ea typeface="Verdana" panose="020B0604030504040204" pitchFamily="34" charset="0"/>
              </a:rPr>
              <a:t>Recurrent Neutral Network</a:t>
            </a:r>
          </a:p>
        </p:txBody>
      </p:sp>
      <p:cxnSp>
        <p:nvCxnSpPr>
          <p:cNvPr id="56" name="Straight Arrow Connector 55"/>
          <p:cNvCxnSpPr/>
          <p:nvPr/>
        </p:nvCxnSpPr>
        <p:spPr>
          <a:xfrm>
            <a:off x="7731779" y="2498497"/>
            <a:ext cx="1" cy="746761"/>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CA02366E-62D7-8E40-BC23-253CE7C6375D}"/>
              </a:ext>
            </a:extLst>
          </p:cNvPr>
          <p:cNvSpPr/>
          <p:nvPr/>
        </p:nvSpPr>
        <p:spPr>
          <a:xfrm>
            <a:off x="6842417" y="2643200"/>
            <a:ext cx="1752806" cy="415405"/>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pPr algn="ctr"/>
            <a:r>
              <a:rPr lang="en-US" sz="1200" dirty="0">
                <a:solidFill>
                  <a:schemeClr val="tx1"/>
                </a:solidFill>
                <a:latin typeface="Verdana" panose="020B0604030504040204" pitchFamily="34" charset="0"/>
                <a:ea typeface="Verdana" panose="020B0604030504040204" pitchFamily="34" charset="0"/>
              </a:rPr>
              <a:t>Calculating and verifying metrics</a:t>
            </a:r>
          </a:p>
        </p:txBody>
      </p:sp>
      <p:cxnSp>
        <p:nvCxnSpPr>
          <p:cNvPr id="65" name="Straight Arrow Connector 64"/>
          <p:cNvCxnSpPr/>
          <p:nvPr/>
        </p:nvCxnSpPr>
        <p:spPr>
          <a:xfrm>
            <a:off x="7726778" y="3788432"/>
            <a:ext cx="0" cy="519721"/>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CA02366E-62D7-8E40-BC23-253CE7C6375D}"/>
              </a:ext>
            </a:extLst>
          </p:cNvPr>
          <p:cNvSpPr/>
          <p:nvPr/>
        </p:nvSpPr>
        <p:spPr>
          <a:xfrm>
            <a:off x="6702264" y="4852471"/>
            <a:ext cx="2033113" cy="332399"/>
          </a:xfrm>
          <a:prstGeom prst="rect">
            <a:avLst/>
          </a:prstGeom>
          <a:solidFill>
            <a:srgbClr val="7030A0"/>
          </a:solidFill>
          <a:ln>
            <a:noFill/>
          </a:ln>
        </p:spPr>
        <p:style>
          <a:lnRef idx="1">
            <a:schemeClr val="accent1"/>
          </a:lnRef>
          <a:fillRef idx="3">
            <a:schemeClr val="accent1"/>
          </a:fillRef>
          <a:effectRef idx="2">
            <a:schemeClr val="accent1"/>
          </a:effectRef>
          <a:fontRef idx="minor">
            <a:schemeClr val="lt1"/>
          </a:fontRef>
        </p:style>
        <p:txBody>
          <a:bodyPr lIns="73152" tIns="73152" rIns="73152" bIns="73152" rtlCol="0" anchor="ctr">
            <a:spAutoFit/>
          </a:bodyPr>
          <a:lstStyle/>
          <a:p>
            <a:pPr algn="ctr"/>
            <a:r>
              <a:rPr lang="en-US" sz="1200" b="1" dirty="0">
                <a:solidFill>
                  <a:schemeClr val="bg1"/>
                </a:solidFill>
                <a:latin typeface="Verdana" panose="020B0604030504040204" pitchFamily="34" charset="0"/>
                <a:ea typeface="Verdana" panose="020B0604030504040204" pitchFamily="34" charset="0"/>
              </a:rPr>
              <a:t>Testing</a:t>
            </a:r>
            <a:endParaRPr lang="en-US" sz="1200" dirty="0">
              <a:solidFill>
                <a:schemeClr val="bg1"/>
              </a:solidFill>
              <a:latin typeface="Verdana" panose="020B0604030504040204" pitchFamily="34" charset="0"/>
              <a:ea typeface="Verdana" panose="020B0604030504040204" pitchFamily="34" charset="0"/>
            </a:endParaRPr>
          </a:p>
        </p:txBody>
      </p:sp>
      <p:sp>
        <p:nvSpPr>
          <p:cNvPr id="68" name="Rectangle 67">
            <a:extLst>
              <a:ext uri="{FF2B5EF4-FFF2-40B4-BE49-F238E27FC236}">
                <a16:creationId xmlns:a16="http://schemas.microsoft.com/office/drawing/2014/main" id="{CA02366E-62D7-8E40-BC23-253CE7C6375D}"/>
              </a:ext>
            </a:extLst>
          </p:cNvPr>
          <p:cNvSpPr/>
          <p:nvPr/>
        </p:nvSpPr>
        <p:spPr>
          <a:xfrm>
            <a:off x="6702264" y="5514899"/>
            <a:ext cx="2033113" cy="517065"/>
          </a:xfrm>
          <a:prstGeom prst="rect">
            <a:avLst/>
          </a:prstGeom>
          <a:solidFill>
            <a:srgbClr val="7030A0"/>
          </a:solidFill>
          <a:ln>
            <a:noFill/>
          </a:ln>
        </p:spPr>
        <p:style>
          <a:lnRef idx="1">
            <a:schemeClr val="accent1"/>
          </a:lnRef>
          <a:fillRef idx="3">
            <a:schemeClr val="accent1"/>
          </a:fillRef>
          <a:effectRef idx="2">
            <a:schemeClr val="accent1"/>
          </a:effectRef>
          <a:fontRef idx="minor">
            <a:schemeClr val="lt1"/>
          </a:fontRef>
        </p:style>
        <p:txBody>
          <a:bodyPr lIns="73152" tIns="73152" rIns="73152" bIns="73152" rtlCol="0" anchor="ctr">
            <a:spAutoFit/>
          </a:bodyPr>
          <a:lstStyle/>
          <a:p>
            <a:pPr algn="ctr"/>
            <a:r>
              <a:rPr lang="en-US" sz="1200" b="1" dirty="0">
                <a:solidFill>
                  <a:schemeClr val="bg1"/>
                </a:solidFill>
                <a:latin typeface="Verdana" panose="020B0604030504040204" pitchFamily="34" charset="0"/>
                <a:ea typeface="Verdana" panose="020B0604030504040204" pitchFamily="34" charset="0"/>
              </a:rPr>
              <a:t>Plot </a:t>
            </a:r>
            <a:br>
              <a:rPr lang="en-US" sz="1200" b="1" dirty="0">
                <a:solidFill>
                  <a:schemeClr val="bg1"/>
                </a:solidFill>
                <a:latin typeface="Verdana" panose="020B0604030504040204" pitchFamily="34" charset="0"/>
                <a:ea typeface="Verdana" panose="020B0604030504040204" pitchFamily="34" charset="0"/>
              </a:rPr>
            </a:br>
            <a:r>
              <a:rPr lang="en-US" sz="1200" dirty="0">
                <a:solidFill>
                  <a:schemeClr val="bg1"/>
                </a:solidFill>
                <a:latin typeface="Verdana" panose="020B0604030504040204" pitchFamily="34" charset="0"/>
                <a:ea typeface="Verdana" panose="020B0604030504040204" pitchFamily="34" charset="0"/>
              </a:rPr>
              <a:t>(Using </a:t>
            </a:r>
            <a:r>
              <a:rPr lang="en-US" sz="1200" dirty="0" err="1">
                <a:solidFill>
                  <a:schemeClr val="bg1"/>
                </a:solidFill>
                <a:latin typeface="Verdana" panose="020B0604030504040204" pitchFamily="34" charset="0"/>
                <a:ea typeface="Verdana" panose="020B0604030504040204" pitchFamily="34" charset="0"/>
              </a:rPr>
              <a:t>Matplotlib</a:t>
            </a:r>
            <a:r>
              <a:rPr lang="en-US" sz="1200" dirty="0">
                <a:solidFill>
                  <a:schemeClr val="bg1"/>
                </a:solidFill>
                <a:latin typeface="Verdana" panose="020B0604030504040204" pitchFamily="34" charset="0"/>
                <a:ea typeface="Verdana" panose="020B0604030504040204" pitchFamily="34" charset="0"/>
              </a:rPr>
              <a:t>)</a:t>
            </a:r>
          </a:p>
        </p:txBody>
      </p:sp>
      <p:cxnSp>
        <p:nvCxnSpPr>
          <p:cNvPr id="69" name="Straight Arrow Connector 68"/>
          <p:cNvCxnSpPr/>
          <p:nvPr/>
        </p:nvCxnSpPr>
        <p:spPr>
          <a:xfrm>
            <a:off x="7718820" y="5182500"/>
            <a:ext cx="0" cy="332399"/>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CA02366E-62D7-8E40-BC23-253CE7C6375D}"/>
              </a:ext>
            </a:extLst>
          </p:cNvPr>
          <p:cNvSpPr/>
          <p:nvPr/>
        </p:nvSpPr>
        <p:spPr>
          <a:xfrm>
            <a:off x="7818389" y="3798870"/>
            <a:ext cx="1327648" cy="517065"/>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r>
              <a:rPr lang="en-US" sz="1200" dirty="0">
                <a:solidFill>
                  <a:schemeClr val="tx1"/>
                </a:solidFill>
                <a:latin typeface="Verdana" panose="020B0604030504040204" pitchFamily="34" charset="0"/>
                <a:ea typeface="Verdana" panose="020B0604030504040204" pitchFamily="34" charset="0"/>
              </a:rPr>
              <a:t>Testing the trained model</a:t>
            </a:r>
          </a:p>
        </p:txBody>
      </p:sp>
      <p:sp>
        <p:nvSpPr>
          <p:cNvPr id="73" name="Rectangle 72">
            <a:extLst>
              <a:ext uri="{FF2B5EF4-FFF2-40B4-BE49-F238E27FC236}">
                <a16:creationId xmlns:a16="http://schemas.microsoft.com/office/drawing/2014/main" id="{CA02366E-62D7-8E40-BC23-253CE7C6375D}"/>
              </a:ext>
            </a:extLst>
          </p:cNvPr>
          <p:cNvSpPr/>
          <p:nvPr/>
        </p:nvSpPr>
        <p:spPr>
          <a:xfrm>
            <a:off x="6594945" y="4400269"/>
            <a:ext cx="2263667" cy="332399"/>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pPr algn="ctr"/>
            <a:r>
              <a:rPr lang="en-US" sz="1200" dirty="0">
                <a:solidFill>
                  <a:schemeClr val="tx1"/>
                </a:solidFill>
                <a:latin typeface="Verdana" panose="020B0604030504040204" pitchFamily="34" charset="0"/>
                <a:ea typeface="Verdana" panose="020B0604030504040204" pitchFamily="34" charset="0"/>
              </a:rPr>
              <a:t>Output (Test)</a:t>
            </a:r>
          </a:p>
        </p:txBody>
      </p:sp>
      <p:sp>
        <p:nvSpPr>
          <p:cNvPr id="75" name="Rectangle 74">
            <a:extLst>
              <a:ext uri="{FF2B5EF4-FFF2-40B4-BE49-F238E27FC236}">
                <a16:creationId xmlns:a16="http://schemas.microsoft.com/office/drawing/2014/main" id="{CA02366E-62D7-8E40-BC23-253CE7C6375D}"/>
              </a:ext>
            </a:extLst>
          </p:cNvPr>
          <p:cNvSpPr/>
          <p:nvPr/>
        </p:nvSpPr>
        <p:spPr>
          <a:xfrm>
            <a:off x="9445463" y="4852471"/>
            <a:ext cx="2033113" cy="332399"/>
          </a:xfrm>
          <a:prstGeom prst="rect">
            <a:avLst/>
          </a:prstGeom>
          <a:solidFill>
            <a:schemeClr val="bg1">
              <a:lumMod val="50000"/>
            </a:schemeClr>
          </a:solidFill>
          <a:ln>
            <a:noFill/>
          </a:ln>
        </p:spPr>
        <p:style>
          <a:lnRef idx="1">
            <a:schemeClr val="accent1"/>
          </a:lnRef>
          <a:fillRef idx="3">
            <a:schemeClr val="accent1"/>
          </a:fillRef>
          <a:effectRef idx="2">
            <a:schemeClr val="accent1"/>
          </a:effectRef>
          <a:fontRef idx="minor">
            <a:schemeClr val="lt1"/>
          </a:fontRef>
        </p:style>
        <p:txBody>
          <a:bodyPr lIns="73152" tIns="73152" rIns="73152" bIns="73152" rtlCol="0" anchor="ctr">
            <a:spAutoFit/>
          </a:bodyPr>
          <a:lstStyle/>
          <a:p>
            <a:pPr algn="ctr"/>
            <a:r>
              <a:rPr lang="en-US" sz="1200" b="1" dirty="0">
                <a:solidFill>
                  <a:schemeClr val="bg1"/>
                </a:solidFill>
                <a:latin typeface="Verdana" panose="020B0604030504040204" pitchFamily="34" charset="0"/>
                <a:ea typeface="Verdana" panose="020B0604030504040204" pitchFamily="34" charset="0"/>
              </a:rPr>
              <a:t>Prediction</a:t>
            </a:r>
            <a:endParaRPr lang="en-US" sz="1200" dirty="0">
              <a:solidFill>
                <a:schemeClr val="bg1"/>
              </a:solidFill>
              <a:latin typeface="Verdana" panose="020B0604030504040204" pitchFamily="34" charset="0"/>
              <a:ea typeface="Verdana" panose="020B0604030504040204" pitchFamily="34" charset="0"/>
            </a:endParaRPr>
          </a:p>
        </p:txBody>
      </p:sp>
      <p:sp>
        <p:nvSpPr>
          <p:cNvPr id="76" name="Rectangle 75">
            <a:extLst>
              <a:ext uri="{FF2B5EF4-FFF2-40B4-BE49-F238E27FC236}">
                <a16:creationId xmlns:a16="http://schemas.microsoft.com/office/drawing/2014/main" id="{CA02366E-62D7-8E40-BC23-253CE7C6375D}"/>
              </a:ext>
            </a:extLst>
          </p:cNvPr>
          <p:cNvSpPr/>
          <p:nvPr/>
        </p:nvSpPr>
        <p:spPr>
          <a:xfrm>
            <a:off x="9445463" y="5514899"/>
            <a:ext cx="2033113" cy="517065"/>
          </a:xfrm>
          <a:prstGeom prst="rect">
            <a:avLst/>
          </a:prstGeom>
          <a:solidFill>
            <a:schemeClr val="bg1">
              <a:lumMod val="50000"/>
            </a:schemeClr>
          </a:solidFill>
          <a:ln>
            <a:noFill/>
          </a:ln>
        </p:spPr>
        <p:style>
          <a:lnRef idx="1">
            <a:schemeClr val="accent1"/>
          </a:lnRef>
          <a:fillRef idx="3">
            <a:schemeClr val="accent1"/>
          </a:fillRef>
          <a:effectRef idx="2">
            <a:schemeClr val="accent1"/>
          </a:effectRef>
          <a:fontRef idx="minor">
            <a:schemeClr val="lt1"/>
          </a:fontRef>
        </p:style>
        <p:txBody>
          <a:bodyPr lIns="73152" tIns="73152" rIns="73152" bIns="73152" rtlCol="0" anchor="ctr">
            <a:spAutoFit/>
          </a:bodyPr>
          <a:lstStyle/>
          <a:p>
            <a:pPr algn="ctr"/>
            <a:r>
              <a:rPr lang="en-US" sz="1200" b="1" dirty="0">
                <a:solidFill>
                  <a:schemeClr val="bg1"/>
                </a:solidFill>
                <a:latin typeface="Verdana" panose="020B0604030504040204" pitchFamily="34" charset="0"/>
                <a:ea typeface="Verdana" panose="020B0604030504040204" pitchFamily="34" charset="0"/>
              </a:rPr>
              <a:t>Plot </a:t>
            </a:r>
            <a:br>
              <a:rPr lang="en-US" sz="1200" b="1" dirty="0">
                <a:solidFill>
                  <a:schemeClr val="bg1"/>
                </a:solidFill>
                <a:latin typeface="Verdana" panose="020B0604030504040204" pitchFamily="34" charset="0"/>
                <a:ea typeface="Verdana" panose="020B0604030504040204" pitchFamily="34" charset="0"/>
              </a:rPr>
            </a:br>
            <a:r>
              <a:rPr lang="en-US" sz="1200" dirty="0">
                <a:solidFill>
                  <a:schemeClr val="bg1"/>
                </a:solidFill>
                <a:latin typeface="Verdana" panose="020B0604030504040204" pitchFamily="34" charset="0"/>
                <a:ea typeface="Verdana" panose="020B0604030504040204" pitchFamily="34" charset="0"/>
              </a:rPr>
              <a:t>(Using </a:t>
            </a:r>
            <a:r>
              <a:rPr lang="en-US" sz="1200" dirty="0" err="1">
                <a:solidFill>
                  <a:schemeClr val="bg1"/>
                </a:solidFill>
                <a:latin typeface="Verdana" panose="020B0604030504040204" pitchFamily="34" charset="0"/>
                <a:ea typeface="Verdana" panose="020B0604030504040204" pitchFamily="34" charset="0"/>
              </a:rPr>
              <a:t>Matplotlib</a:t>
            </a:r>
            <a:r>
              <a:rPr lang="en-US" sz="1200" dirty="0">
                <a:solidFill>
                  <a:schemeClr val="bg1"/>
                </a:solidFill>
                <a:latin typeface="Verdana" panose="020B0604030504040204" pitchFamily="34" charset="0"/>
                <a:ea typeface="Verdana" panose="020B0604030504040204" pitchFamily="34" charset="0"/>
              </a:rPr>
              <a:t>)</a:t>
            </a:r>
          </a:p>
        </p:txBody>
      </p:sp>
      <p:cxnSp>
        <p:nvCxnSpPr>
          <p:cNvPr id="77" name="Straight Arrow Connector 76"/>
          <p:cNvCxnSpPr/>
          <p:nvPr/>
        </p:nvCxnSpPr>
        <p:spPr>
          <a:xfrm>
            <a:off x="10462019" y="5182500"/>
            <a:ext cx="0" cy="332399"/>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CA02366E-62D7-8E40-BC23-253CE7C6375D}"/>
              </a:ext>
            </a:extLst>
          </p:cNvPr>
          <p:cNvSpPr/>
          <p:nvPr/>
        </p:nvSpPr>
        <p:spPr>
          <a:xfrm>
            <a:off x="9330186" y="4400269"/>
            <a:ext cx="2263667" cy="332399"/>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pPr algn="ctr"/>
            <a:r>
              <a:rPr lang="en-US" sz="1200" dirty="0">
                <a:solidFill>
                  <a:schemeClr val="tx1"/>
                </a:solidFill>
                <a:latin typeface="Verdana" panose="020B0604030504040204" pitchFamily="34" charset="0"/>
                <a:ea typeface="Verdana" panose="020B0604030504040204" pitchFamily="34" charset="0"/>
              </a:rPr>
              <a:t>Output (Prediction)</a:t>
            </a:r>
          </a:p>
        </p:txBody>
      </p:sp>
      <p:cxnSp>
        <p:nvCxnSpPr>
          <p:cNvPr id="79" name="Straight Arrow Connector 78"/>
          <p:cNvCxnSpPr>
            <a:stCxn id="43" idx="2"/>
            <a:endCxn id="44" idx="0"/>
          </p:cNvCxnSpPr>
          <p:nvPr/>
        </p:nvCxnSpPr>
        <p:spPr>
          <a:xfrm>
            <a:off x="4483187" y="3718466"/>
            <a:ext cx="0" cy="334305"/>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a:off x="4483187" y="4391566"/>
            <a:ext cx="0" cy="334305"/>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4" name="Rectangle 83">
            <a:extLst>
              <a:ext uri="{FF2B5EF4-FFF2-40B4-BE49-F238E27FC236}">
                <a16:creationId xmlns:a16="http://schemas.microsoft.com/office/drawing/2014/main" id="{CA02366E-62D7-8E40-BC23-253CE7C6375D}"/>
              </a:ext>
            </a:extLst>
          </p:cNvPr>
          <p:cNvSpPr/>
          <p:nvPr/>
        </p:nvSpPr>
        <p:spPr>
          <a:xfrm>
            <a:off x="3359357" y="2964137"/>
            <a:ext cx="2263667" cy="332399"/>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pPr algn="ctr"/>
            <a:r>
              <a:rPr lang="en-US" sz="1200" dirty="0">
                <a:solidFill>
                  <a:schemeClr val="tx1"/>
                </a:solidFill>
                <a:latin typeface="Verdana" panose="020B0604030504040204" pitchFamily="34" charset="0"/>
                <a:ea typeface="Verdana" panose="020B0604030504040204" pitchFamily="34" charset="0"/>
              </a:rPr>
              <a:t>Data Preprocessing</a:t>
            </a:r>
          </a:p>
        </p:txBody>
      </p:sp>
      <p:cxnSp>
        <p:nvCxnSpPr>
          <p:cNvPr id="80" name="Straight Arrow Connector 79"/>
          <p:cNvCxnSpPr>
            <a:stCxn id="33" idx="4"/>
          </p:cNvCxnSpPr>
          <p:nvPr/>
        </p:nvCxnSpPr>
        <p:spPr>
          <a:xfrm flipV="1">
            <a:off x="1828800" y="4052772"/>
            <a:ext cx="1514594" cy="13027"/>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2" name="Elbow Connector 81"/>
          <p:cNvCxnSpPr>
            <a:stCxn id="61" idx="3"/>
            <a:endCxn id="58" idx="1"/>
          </p:cNvCxnSpPr>
          <p:nvPr/>
        </p:nvCxnSpPr>
        <p:spPr>
          <a:xfrm flipV="1">
            <a:off x="5622978" y="2648177"/>
            <a:ext cx="956050" cy="1417623"/>
          </a:xfrm>
          <a:prstGeom prst="bentConnector3">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Elbow Connector 88"/>
          <p:cNvCxnSpPr>
            <a:stCxn id="61" idx="3"/>
            <a:endCxn id="59" idx="1"/>
          </p:cNvCxnSpPr>
          <p:nvPr/>
        </p:nvCxnSpPr>
        <p:spPr>
          <a:xfrm>
            <a:off x="5622978" y="4065800"/>
            <a:ext cx="956050" cy="1234506"/>
          </a:xfrm>
          <a:prstGeom prst="bentConnector3">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CA02366E-62D7-8E40-BC23-253CE7C6375D}"/>
              </a:ext>
            </a:extLst>
          </p:cNvPr>
          <p:cNvSpPr/>
          <p:nvPr/>
        </p:nvSpPr>
        <p:spPr>
          <a:xfrm>
            <a:off x="5746214" y="2054855"/>
            <a:ext cx="869820" cy="51706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pPr algn="ctr"/>
            <a:r>
              <a:rPr lang="en-US" sz="1200" dirty="0">
                <a:solidFill>
                  <a:schemeClr val="tx1"/>
                </a:solidFill>
                <a:latin typeface="Verdana" panose="020B0604030504040204" pitchFamily="34" charset="0"/>
                <a:ea typeface="Verdana" panose="020B0604030504040204" pitchFamily="34" charset="0"/>
              </a:rPr>
              <a:t>90% </a:t>
            </a:r>
            <a:br>
              <a:rPr lang="en-US" sz="1200" dirty="0">
                <a:solidFill>
                  <a:schemeClr val="tx1"/>
                </a:solidFill>
                <a:latin typeface="Verdana" panose="020B0604030504040204" pitchFamily="34" charset="0"/>
                <a:ea typeface="Verdana" panose="020B0604030504040204" pitchFamily="34" charset="0"/>
              </a:rPr>
            </a:br>
            <a:r>
              <a:rPr lang="en-US" sz="1200" dirty="0">
                <a:solidFill>
                  <a:schemeClr val="tx1"/>
                </a:solidFill>
                <a:latin typeface="Verdana" panose="020B0604030504040204" pitchFamily="34" charset="0"/>
                <a:ea typeface="Verdana" panose="020B0604030504040204" pitchFamily="34" charset="0"/>
              </a:rPr>
              <a:t>of Data</a:t>
            </a:r>
          </a:p>
        </p:txBody>
      </p:sp>
      <p:sp>
        <p:nvSpPr>
          <p:cNvPr id="49" name="Rectangle 48">
            <a:extLst>
              <a:ext uri="{FF2B5EF4-FFF2-40B4-BE49-F238E27FC236}">
                <a16:creationId xmlns:a16="http://schemas.microsoft.com/office/drawing/2014/main" id="{CA02366E-62D7-8E40-BC23-253CE7C6375D}"/>
              </a:ext>
            </a:extLst>
          </p:cNvPr>
          <p:cNvSpPr/>
          <p:nvPr/>
        </p:nvSpPr>
        <p:spPr>
          <a:xfrm>
            <a:off x="5746214" y="5432889"/>
            <a:ext cx="869820" cy="51706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pPr algn="ctr"/>
            <a:r>
              <a:rPr lang="en-US" sz="1200" dirty="0">
                <a:solidFill>
                  <a:schemeClr val="tx1"/>
                </a:solidFill>
                <a:latin typeface="Verdana" panose="020B0604030504040204" pitchFamily="34" charset="0"/>
                <a:ea typeface="Verdana" panose="020B0604030504040204" pitchFamily="34" charset="0"/>
              </a:rPr>
              <a:t>10% </a:t>
            </a:r>
            <a:br>
              <a:rPr lang="en-US" sz="1200" dirty="0">
                <a:solidFill>
                  <a:schemeClr val="tx1"/>
                </a:solidFill>
                <a:latin typeface="Verdana" panose="020B0604030504040204" pitchFamily="34" charset="0"/>
                <a:ea typeface="Verdana" panose="020B0604030504040204" pitchFamily="34" charset="0"/>
              </a:rPr>
            </a:br>
            <a:r>
              <a:rPr lang="en-US" sz="1200" dirty="0">
                <a:solidFill>
                  <a:schemeClr val="tx1"/>
                </a:solidFill>
                <a:latin typeface="Verdana" panose="020B0604030504040204" pitchFamily="34" charset="0"/>
                <a:ea typeface="Verdana" panose="020B0604030504040204" pitchFamily="34" charset="0"/>
              </a:rPr>
              <a:t>of Data</a:t>
            </a:r>
          </a:p>
        </p:txBody>
      </p:sp>
      <p:cxnSp>
        <p:nvCxnSpPr>
          <p:cNvPr id="92" name="Elbow Connector 91"/>
          <p:cNvCxnSpPr>
            <a:stCxn id="61" idx="2"/>
            <a:endCxn id="62" idx="2"/>
          </p:cNvCxnSpPr>
          <p:nvPr/>
        </p:nvCxnSpPr>
        <p:spPr>
          <a:xfrm rot="16200000" flipH="1">
            <a:off x="6950936" y="2738725"/>
            <a:ext cx="1043332" cy="5978833"/>
          </a:xfrm>
          <a:prstGeom prst="bentConnector3">
            <a:avLst>
              <a:gd name="adj1" fmla="val 12191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3" name="Rectangle 92">
            <a:extLst>
              <a:ext uri="{FF2B5EF4-FFF2-40B4-BE49-F238E27FC236}">
                <a16:creationId xmlns:a16="http://schemas.microsoft.com/office/drawing/2014/main" id="{CA02366E-62D7-8E40-BC23-253CE7C6375D}"/>
              </a:ext>
            </a:extLst>
          </p:cNvPr>
          <p:cNvSpPr/>
          <p:nvPr/>
        </p:nvSpPr>
        <p:spPr>
          <a:xfrm>
            <a:off x="2971446" y="5641511"/>
            <a:ext cx="1388504" cy="886397"/>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wrap="square" lIns="73152" tIns="73152" rIns="73152" bIns="73152" rtlCol="0" anchor="ctr">
            <a:spAutoFit/>
          </a:bodyPr>
          <a:lstStyle/>
          <a:p>
            <a:pPr algn="r"/>
            <a:r>
              <a:rPr lang="en-US" sz="1200" dirty="0">
                <a:solidFill>
                  <a:schemeClr val="tx1"/>
                </a:solidFill>
                <a:latin typeface="Verdana" panose="020B0604030504040204" pitchFamily="34" charset="0"/>
                <a:ea typeface="Verdana" panose="020B0604030504040204" pitchFamily="34" charset="0"/>
              </a:rPr>
              <a:t>Using a new data from Yahoo finance normalizing it</a:t>
            </a:r>
          </a:p>
        </p:txBody>
      </p:sp>
      <p:sp>
        <p:nvSpPr>
          <p:cNvPr id="48"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12</a:t>
            </a:fld>
            <a:endParaRPr lang="en-IN"/>
          </a:p>
        </p:txBody>
      </p:sp>
    </p:spTree>
    <p:extLst>
      <p:ext uri="{BB962C8B-B14F-4D97-AF65-F5344CB8AC3E}">
        <p14:creationId xmlns:p14="http://schemas.microsoft.com/office/powerpoint/2010/main" val="7811509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337" name="think-cell Slide" r:id="rId4" imgW="359" imgH="360" progId="TCLayout.ActiveDocument.1">
                  <p:embed/>
                </p:oleObj>
              </mc:Choice>
              <mc:Fallback>
                <p:oleObj name="think-cell Slide" r:id="rId4" imgW="359" imgH="360" progId="TCLayout.ActiveDocument.1">
                  <p:embed/>
                  <p:pic>
                    <p:nvPicPr>
                      <p:cNvPr id="5" name="Object 4"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60"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13</a:t>
            </a:fld>
            <a:endParaRPr lang="en-IN"/>
          </a:p>
        </p:txBody>
      </p:sp>
      <p:sp>
        <p:nvSpPr>
          <p:cNvPr id="17" name="Rectangle 5">
            <a:extLst>
              <a:ext uri="{FF2B5EF4-FFF2-40B4-BE49-F238E27FC236}">
                <a16:creationId xmlns:a16="http://schemas.microsoft.com/office/drawing/2014/main" id="{6102C69F-2856-4BC3-ADB6-A372A05CD0B9}"/>
              </a:ext>
            </a:extLst>
          </p:cNvPr>
          <p:cNvSpPr>
            <a:spLocks noChangeArrowheads="1"/>
          </p:cNvSpPr>
          <p:nvPr/>
        </p:nvSpPr>
        <p:spPr bwMode="auto">
          <a:xfrm>
            <a:off x="569376" y="2091924"/>
            <a:ext cx="11053249" cy="1676828"/>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0" name="Freeform 22">
            <a:extLst>
              <a:ext uri="{FF2B5EF4-FFF2-40B4-BE49-F238E27FC236}">
                <a16:creationId xmlns:a16="http://schemas.microsoft.com/office/drawing/2014/main" id="{CEE5FCA4-D65E-4DE1-B47E-3E4AE284B0ED}"/>
              </a:ext>
            </a:extLst>
          </p:cNvPr>
          <p:cNvSpPr/>
          <p:nvPr/>
        </p:nvSpPr>
        <p:spPr>
          <a:xfrm>
            <a:off x="2808937" y="2474232"/>
            <a:ext cx="6341219" cy="1107996"/>
          </a:xfrm>
          <a:custGeom>
            <a:avLst/>
            <a:gdLst>
              <a:gd name="connsiteX0" fmla="*/ 0 w 3325466"/>
              <a:gd name="connsiteY0" fmla="*/ 0 h 673646"/>
              <a:gd name="connsiteX1" fmla="*/ 3325466 w 3325466"/>
              <a:gd name="connsiteY1" fmla="*/ 0 h 673646"/>
              <a:gd name="connsiteX2" fmla="*/ 3325466 w 3325466"/>
              <a:gd name="connsiteY2" fmla="*/ 673646 h 673646"/>
              <a:gd name="connsiteX3" fmla="*/ 0 w 3325466"/>
              <a:gd name="connsiteY3" fmla="*/ 673646 h 673646"/>
              <a:gd name="connsiteX4" fmla="*/ 0 w 3325466"/>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5466" h="673646">
                <a:moveTo>
                  <a:pt x="0" y="0"/>
                </a:moveTo>
                <a:lnTo>
                  <a:pt x="3325466" y="0"/>
                </a:lnTo>
                <a:lnTo>
                  <a:pt x="3325466"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algn="ctr" defTabSz="800100">
              <a:spcBef>
                <a:spcPct val="0"/>
              </a:spcBef>
              <a:spcAft>
                <a:spcPct val="35000"/>
              </a:spcAft>
            </a:pPr>
            <a:r>
              <a:rPr lang="en-US" sz="3600" b="1" kern="1200" dirty="0">
                <a:solidFill>
                  <a:schemeClr val="bg1"/>
                </a:solidFill>
                <a:latin typeface="Verdana" panose="020B0604030504040204" pitchFamily="34" charset="0"/>
                <a:ea typeface="Verdana" panose="020B0604030504040204" pitchFamily="34" charset="0"/>
                <a:cs typeface="Arial"/>
              </a:rPr>
              <a:t>DATA VISUALIZATION PLOTS &amp; METRICS</a:t>
            </a:r>
            <a:endParaRPr lang="en-US" sz="3600" b="1" kern="1200" dirty="0">
              <a:solidFill>
                <a:schemeClr val="bg1"/>
              </a:solidFill>
              <a:latin typeface="Verdana" panose="020B0604030504040204" pitchFamily="34" charset="0"/>
              <a:ea typeface="Verdana" panose="020B0604030504040204" pitchFamily="34" charset="0"/>
            </a:endParaRPr>
          </a:p>
        </p:txBody>
      </p:sp>
      <p:grpSp>
        <p:nvGrpSpPr>
          <p:cNvPr id="23" name="Group 22">
            <a:extLst>
              <a:ext uri="{FF2B5EF4-FFF2-40B4-BE49-F238E27FC236}">
                <a16:creationId xmlns:a16="http://schemas.microsoft.com/office/drawing/2014/main" id="{A4FDAA63-266B-48C3-8100-E6839BF1F879}"/>
              </a:ext>
            </a:extLst>
          </p:cNvPr>
          <p:cNvGrpSpPr/>
          <p:nvPr/>
        </p:nvGrpSpPr>
        <p:grpSpPr>
          <a:xfrm>
            <a:off x="1844386" y="1947326"/>
            <a:ext cx="1039651" cy="620614"/>
            <a:chOff x="1898280" y="1947326"/>
            <a:chExt cx="931862" cy="620614"/>
          </a:xfrm>
        </p:grpSpPr>
        <p:sp>
          <p:nvSpPr>
            <p:cNvPr id="24" name="Freeform 9">
              <a:extLst>
                <a:ext uri="{FF2B5EF4-FFF2-40B4-BE49-F238E27FC236}">
                  <a16:creationId xmlns:a16="http://schemas.microsoft.com/office/drawing/2014/main" id="{36A1F950-A6D8-4284-A0B7-D4C10372DF74}"/>
                </a:ext>
              </a:extLst>
            </p:cNvPr>
            <p:cNvSpPr>
              <a:spLocks/>
            </p:cNvSpPr>
            <p:nvPr/>
          </p:nvSpPr>
          <p:spPr bwMode="auto">
            <a:xfrm>
              <a:off x="1898280" y="1947326"/>
              <a:ext cx="931862" cy="144463"/>
            </a:xfrm>
            <a:custGeom>
              <a:avLst/>
              <a:gdLst>
                <a:gd name="T0" fmla="*/ 587 w 587"/>
                <a:gd name="T1" fmla="*/ 91 h 91"/>
                <a:gd name="T2" fmla="*/ 0 w 587"/>
                <a:gd name="T3" fmla="*/ 91 h 91"/>
                <a:gd name="T4" fmla="*/ 26 w 587"/>
                <a:gd name="T5" fmla="*/ 0 h 91"/>
                <a:gd name="T6" fmla="*/ 561 w 587"/>
                <a:gd name="T7" fmla="*/ 0 h 91"/>
                <a:gd name="T8" fmla="*/ 587 w 587"/>
                <a:gd name="T9" fmla="*/ 91 h 91"/>
              </a:gdLst>
              <a:ahLst/>
              <a:cxnLst>
                <a:cxn ang="0">
                  <a:pos x="T0" y="T1"/>
                </a:cxn>
                <a:cxn ang="0">
                  <a:pos x="T2" y="T3"/>
                </a:cxn>
                <a:cxn ang="0">
                  <a:pos x="T4" y="T5"/>
                </a:cxn>
                <a:cxn ang="0">
                  <a:pos x="T6" y="T7"/>
                </a:cxn>
                <a:cxn ang="0">
                  <a:pos x="T8" y="T9"/>
                </a:cxn>
              </a:cxnLst>
              <a:rect l="0" t="0" r="r" b="b"/>
              <a:pathLst>
                <a:path w="587" h="91">
                  <a:moveTo>
                    <a:pt x="587" y="91"/>
                  </a:moveTo>
                  <a:lnTo>
                    <a:pt x="0" y="91"/>
                  </a:lnTo>
                  <a:lnTo>
                    <a:pt x="26" y="0"/>
                  </a:lnTo>
                  <a:lnTo>
                    <a:pt x="561" y="0"/>
                  </a:lnTo>
                  <a:lnTo>
                    <a:pt x="587" y="91"/>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IN"/>
            </a:p>
          </p:txBody>
        </p:sp>
        <p:sp>
          <p:nvSpPr>
            <p:cNvPr id="25" name="Freeform 10">
              <a:extLst>
                <a:ext uri="{FF2B5EF4-FFF2-40B4-BE49-F238E27FC236}">
                  <a16:creationId xmlns:a16="http://schemas.microsoft.com/office/drawing/2014/main" id="{CC239636-EA96-4A17-B57E-4B97F2C961EF}"/>
                </a:ext>
              </a:extLst>
            </p:cNvPr>
            <p:cNvSpPr>
              <a:spLocks/>
            </p:cNvSpPr>
            <p:nvPr/>
          </p:nvSpPr>
          <p:spPr bwMode="auto">
            <a:xfrm>
              <a:off x="1939555" y="1947326"/>
              <a:ext cx="849312" cy="620614"/>
            </a:xfrm>
            <a:custGeom>
              <a:avLst/>
              <a:gdLst>
                <a:gd name="T0" fmla="*/ 54 w 61"/>
                <a:gd name="T1" fmla="*/ 38 h 38"/>
                <a:gd name="T2" fmla="*/ 7 w 61"/>
                <a:gd name="T3" fmla="*/ 38 h 38"/>
                <a:gd name="T4" fmla="*/ 0 w 61"/>
                <a:gd name="T5" fmla="*/ 32 h 38"/>
                <a:gd name="T6" fmla="*/ 0 w 61"/>
                <a:gd name="T7" fmla="*/ 0 h 38"/>
                <a:gd name="T8" fmla="*/ 61 w 61"/>
                <a:gd name="T9" fmla="*/ 0 h 38"/>
                <a:gd name="T10" fmla="*/ 61 w 61"/>
                <a:gd name="T11" fmla="*/ 32 h 38"/>
                <a:gd name="T12" fmla="*/ 54 w 61"/>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61" h="38">
                  <a:moveTo>
                    <a:pt x="54" y="38"/>
                  </a:moveTo>
                  <a:cubicBezTo>
                    <a:pt x="7" y="38"/>
                    <a:pt x="7" y="38"/>
                    <a:pt x="7" y="38"/>
                  </a:cubicBezTo>
                  <a:cubicBezTo>
                    <a:pt x="3" y="38"/>
                    <a:pt x="0" y="35"/>
                    <a:pt x="0" y="32"/>
                  </a:cubicBezTo>
                  <a:cubicBezTo>
                    <a:pt x="0" y="0"/>
                    <a:pt x="0" y="0"/>
                    <a:pt x="0" y="0"/>
                  </a:cubicBezTo>
                  <a:cubicBezTo>
                    <a:pt x="61" y="0"/>
                    <a:pt x="61" y="0"/>
                    <a:pt x="61" y="0"/>
                  </a:cubicBezTo>
                  <a:cubicBezTo>
                    <a:pt x="61" y="32"/>
                    <a:pt x="61" y="32"/>
                    <a:pt x="61" y="32"/>
                  </a:cubicBezTo>
                  <a:cubicBezTo>
                    <a:pt x="61" y="35"/>
                    <a:pt x="58" y="38"/>
                    <a:pt x="54" y="38"/>
                  </a:cubicBezTo>
                  <a:close/>
                </a:path>
              </a:pathLst>
            </a:cu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grpSp>
      <p:grpSp>
        <p:nvGrpSpPr>
          <p:cNvPr id="29" name="Group 28">
            <a:extLst>
              <a:ext uri="{FF2B5EF4-FFF2-40B4-BE49-F238E27FC236}">
                <a16:creationId xmlns:a16="http://schemas.microsoft.com/office/drawing/2014/main" id="{FA2ECF67-2687-4A55-925B-21F0B1DA5013}"/>
              </a:ext>
            </a:extLst>
          </p:cNvPr>
          <p:cNvGrpSpPr/>
          <p:nvPr/>
        </p:nvGrpSpPr>
        <p:grpSpPr>
          <a:xfrm>
            <a:off x="9182944" y="1947326"/>
            <a:ext cx="1039651" cy="620614"/>
            <a:chOff x="1898280" y="1947326"/>
            <a:chExt cx="931862" cy="620614"/>
          </a:xfrm>
        </p:grpSpPr>
        <p:sp>
          <p:nvSpPr>
            <p:cNvPr id="30" name="Freeform 9">
              <a:extLst>
                <a:ext uri="{FF2B5EF4-FFF2-40B4-BE49-F238E27FC236}">
                  <a16:creationId xmlns:a16="http://schemas.microsoft.com/office/drawing/2014/main" id="{ED7FD302-5745-453B-A50D-660A9054BE78}"/>
                </a:ext>
              </a:extLst>
            </p:cNvPr>
            <p:cNvSpPr>
              <a:spLocks/>
            </p:cNvSpPr>
            <p:nvPr/>
          </p:nvSpPr>
          <p:spPr bwMode="auto">
            <a:xfrm>
              <a:off x="1898280" y="1947326"/>
              <a:ext cx="931862" cy="144463"/>
            </a:xfrm>
            <a:custGeom>
              <a:avLst/>
              <a:gdLst>
                <a:gd name="T0" fmla="*/ 587 w 587"/>
                <a:gd name="T1" fmla="*/ 91 h 91"/>
                <a:gd name="T2" fmla="*/ 0 w 587"/>
                <a:gd name="T3" fmla="*/ 91 h 91"/>
                <a:gd name="T4" fmla="*/ 26 w 587"/>
                <a:gd name="T5" fmla="*/ 0 h 91"/>
                <a:gd name="T6" fmla="*/ 561 w 587"/>
                <a:gd name="T7" fmla="*/ 0 h 91"/>
                <a:gd name="T8" fmla="*/ 587 w 587"/>
                <a:gd name="T9" fmla="*/ 91 h 91"/>
              </a:gdLst>
              <a:ahLst/>
              <a:cxnLst>
                <a:cxn ang="0">
                  <a:pos x="T0" y="T1"/>
                </a:cxn>
                <a:cxn ang="0">
                  <a:pos x="T2" y="T3"/>
                </a:cxn>
                <a:cxn ang="0">
                  <a:pos x="T4" y="T5"/>
                </a:cxn>
                <a:cxn ang="0">
                  <a:pos x="T6" y="T7"/>
                </a:cxn>
                <a:cxn ang="0">
                  <a:pos x="T8" y="T9"/>
                </a:cxn>
              </a:cxnLst>
              <a:rect l="0" t="0" r="r" b="b"/>
              <a:pathLst>
                <a:path w="587" h="91">
                  <a:moveTo>
                    <a:pt x="587" y="91"/>
                  </a:moveTo>
                  <a:lnTo>
                    <a:pt x="0" y="91"/>
                  </a:lnTo>
                  <a:lnTo>
                    <a:pt x="26" y="0"/>
                  </a:lnTo>
                  <a:lnTo>
                    <a:pt x="561" y="0"/>
                  </a:lnTo>
                  <a:lnTo>
                    <a:pt x="587" y="91"/>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IN"/>
            </a:p>
          </p:txBody>
        </p:sp>
        <p:sp>
          <p:nvSpPr>
            <p:cNvPr id="31" name="Freeform 10">
              <a:extLst>
                <a:ext uri="{FF2B5EF4-FFF2-40B4-BE49-F238E27FC236}">
                  <a16:creationId xmlns:a16="http://schemas.microsoft.com/office/drawing/2014/main" id="{658F4F7B-8FA4-43DF-9572-B9FE982BBD54}"/>
                </a:ext>
              </a:extLst>
            </p:cNvPr>
            <p:cNvSpPr>
              <a:spLocks/>
            </p:cNvSpPr>
            <p:nvPr/>
          </p:nvSpPr>
          <p:spPr bwMode="auto">
            <a:xfrm>
              <a:off x="1939555" y="1947326"/>
              <a:ext cx="849312" cy="620614"/>
            </a:xfrm>
            <a:custGeom>
              <a:avLst/>
              <a:gdLst>
                <a:gd name="T0" fmla="*/ 54 w 61"/>
                <a:gd name="T1" fmla="*/ 38 h 38"/>
                <a:gd name="T2" fmla="*/ 7 w 61"/>
                <a:gd name="T3" fmla="*/ 38 h 38"/>
                <a:gd name="T4" fmla="*/ 0 w 61"/>
                <a:gd name="T5" fmla="*/ 32 h 38"/>
                <a:gd name="T6" fmla="*/ 0 w 61"/>
                <a:gd name="T7" fmla="*/ 0 h 38"/>
                <a:gd name="T8" fmla="*/ 61 w 61"/>
                <a:gd name="T9" fmla="*/ 0 h 38"/>
                <a:gd name="T10" fmla="*/ 61 w 61"/>
                <a:gd name="T11" fmla="*/ 32 h 38"/>
                <a:gd name="T12" fmla="*/ 54 w 61"/>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61" h="38">
                  <a:moveTo>
                    <a:pt x="54" y="38"/>
                  </a:moveTo>
                  <a:cubicBezTo>
                    <a:pt x="7" y="38"/>
                    <a:pt x="7" y="38"/>
                    <a:pt x="7" y="38"/>
                  </a:cubicBezTo>
                  <a:cubicBezTo>
                    <a:pt x="3" y="38"/>
                    <a:pt x="0" y="35"/>
                    <a:pt x="0" y="32"/>
                  </a:cubicBezTo>
                  <a:cubicBezTo>
                    <a:pt x="0" y="0"/>
                    <a:pt x="0" y="0"/>
                    <a:pt x="0" y="0"/>
                  </a:cubicBezTo>
                  <a:cubicBezTo>
                    <a:pt x="61" y="0"/>
                    <a:pt x="61" y="0"/>
                    <a:pt x="61" y="0"/>
                  </a:cubicBezTo>
                  <a:cubicBezTo>
                    <a:pt x="61" y="32"/>
                    <a:pt x="61" y="32"/>
                    <a:pt x="61" y="32"/>
                  </a:cubicBezTo>
                  <a:cubicBezTo>
                    <a:pt x="61" y="35"/>
                    <a:pt x="58" y="38"/>
                    <a:pt x="54" y="38"/>
                  </a:cubicBezTo>
                  <a:close/>
                </a:path>
              </a:pathLst>
            </a:cu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grpSp>
      <p:grpSp>
        <p:nvGrpSpPr>
          <p:cNvPr id="32" name="Group 31">
            <a:extLst>
              <a:ext uri="{FF2B5EF4-FFF2-40B4-BE49-F238E27FC236}">
                <a16:creationId xmlns:a16="http://schemas.microsoft.com/office/drawing/2014/main" id="{D5EB043E-3AF7-4968-96FE-6E13685CE1CC}"/>
              </a:ext>
            </a:extLst>
          </p:cNvPr>
          <p:cNvGrpSpPr/>
          <p:nvPr/>
        </p:nvGrpSpPr>
        <p:grpSpPr>
          <a:xfrm>
            <a:off x="2128006" y="2045223"/>
            <a:ext cx="443360" cy="443360"/>
            <a:chOff x="3300413" y="633413"/>
            <a:chExt cx="5591175" cy="5591175"/>
          </a:xfrm>
          <a:solidFill>
            <a:schemeClr val="bg1"/>
          </a:solidFill>
        </p:grpSpPr>
        <p:sp>
          <p:nvSpPr>
            <p:cNvPr id="33" name="Rectangle 16">
              <a:extLst>
                <a:ext uri="{FF2B5EF4-FFF2-40B4-BE49-F238E27FC236}">
                  <a16:creationId xmlns:a16="http://schemas.microsoft.com/office/drawing/2014/main" id="{AA50233B-74DB-40A2-8056-4DA5B7C153EF}"/>
                </a:ext>
              </a:extLst>
            </p:cNvPr>
            <p:cNvSpPr>
              <a:spLocks noChangeArrowheads="1"/>
            </p:cNvSpPr>
            <p:nvPr/>
          </p:nvSpPr>
          <p:spPr bwMode="auto">
            <a:xfrm>
              <a:off x="3300413" y="6043613"/>
              <a:ext cx="55911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 name="Freeform 17">
              <a:extLst>
                <a:ext uri="{FF2B5EF4-FFF2-40B4-BE49-F238E27FC236}">
                  <a16:creationId xmlns:a16="http://schemas.microsoft.com/office/drawing/2014/main" id="{E0B79E02-F442-4066-ABC9-2E644CD7781A}"/>
                </a:ext>
              </a:extLst>
            </p:cNvPr>
            <p:cNvSpPr>
              <a:spLocks noEditPoints="1"/>
            </p:cNvSpPr>
            <p:nvPr/>
          </p:nvSpPr>
          <p:spPr bwMode="auto">
            <a:xfrm>
              <a:off x="3570288" y="993776"/>
              <a:ext cx="541338" cy="2165350"/>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 name="Freeform 18">
              <a:extLst>
                <a:ext uri="{FF2B5EF4-FFF2-40B4-BE49-F238E27FC236}">
                  <a16:creationId xmlns:a16="http://schemas.microsoft.com/office/drawing/2014/main" id="{5D652F77-2594-4D7A-8700-5E80274742F9}"/>
                </a:ext>
              </a:extLst>
            </p:cNvPr>
            <p:cNvSpPr>
              <a:spLocks noEditPoints="1"/>
            </p:cNvSpPr>
            <p:nvPr/>
          </p:nvSpPr>
          <p:spPr bwMode="auto">
            <a:xfrm>
              <a:off x="4471988" y="1895476"/>
              <a:ext cx="541338" cy="2165350"/>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 name="Freeform 19">
              <a:extLst>
                <a:ext uri="{FF2B5EF4-FFF2-40B4-BE49-F238E27FC236}">
                  <a16:creationId xmlns:a16="http://schemas.microsoft.com/office/drawing/2014/main" id="{0480A92B-32A9-45D9-A3AB-0A05FB0DAEF8}"/>
                </a:ext>
              </a:extLst>
            </p:cNvPr>
            <p:cNvSpPr>
              <a:spLocks noEditPoints="1"/>
            </p:cNvSpPr>
            <p:nvPr/>
          </p:nvSpPr>
          <p:spPr bwMode="auto">
            <a:xfrm>
              <a:off x="5375276" y="633413"/>
              <a:ext cx="539750" cy="2163763"/>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 name="Freeform 20">
              <a:extLst>
                <a:ext uri="{FF2B5EF4-FFF2-40B4-BE49-F238E27FC236}">
                  <a16:creationId xmlns:a16="http://schemas.microsoft.com/office/drawing/2014/main" id="{F94C4A18-0884-4DFE-B0B5-0FB6A48BEF19}"/>
                </a:ext>
              </a:extLst>
            </p:cNvPr>
            <p:cNvSpPr>
              <a:spLocks noEditPoints="1"/>
            </p:cNvSpPr>
            <p:nvPr/>
          </p:nvSpPr>
          <p:spPr bwMode="auto">
            <a:xfrm>
              <a:off x="6276976" y="2617788"/>
              <a:ext cx="539750" cy="2163763"/>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 name="Freeform 21">
              <a:extLst>
                <a:ext uri="{FF2B5EF4-FFF2-40B4-BE49-F238E27FC236}">
                  <a16:creationId xmlns:a16="http://schemas.microsoft.com/office/drawing/2014/main" id="{A04E626A-BE5E-441A-959A-0B01FD53EC8F}"/>
                </a:ext>
              </a:extLst>
            </p:cNvPr>
            <p:cNvSpPr>
              <a:spLocks noEditPoints="1"/>
            </p:cNvSpPr>
            <p:nvPr/>
          </p:nvSpPr>
          <p:spPr bwMode="auto">
            <a:xfrm>
              <a:off x="7178676" y="633413"/>
              <a:ext cx="539750" cy="2163763"/>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 name="Freeform 22">
              <a:extLst>
                <a:ext uri="{FF2B5EF4-FFF2-40B4-BE49-F238E27FC236}">
                  <a16:creationId xmlns:a16="http://schemas.microsoft.com/office/drawing/2014/main" id="{7BE18D0D-40B1-4E75-9817-003BCD389747}"/>
                </a:ext>
              </a:extLst>
            </p:cNvPr>
            <p:cNvSpPr>
              <a:spLocks noEditPoints="1"/>
            </p:cNvSpPr>
            <p:nvPr/>
          </p:nvSpPr>
          <p:spPr bwMode="auto">
            <a:xfrm>
              <a:off x="8080376" y="993776"/>
              <a:ext cx="541338" cy="2165350"/>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 name="Freeform 23">
              <a:extLst>
                <a:ext uri="{FF2B5EF4-FFF2-40B4-BE49-F238E27FC236}">
                  <a16:creationId xmlns:a16="http://schemas.microsoft.com/office/drawing/2014/main" id="{00A8C7B7-0961-4F1B-B61E-B0CD99DF266D}"/>
                </a:ext>
              </a:extLst>
            </p:cNvPr>
            <p:cNvSpPr>
              <a:spLocks noEditPoints="1"/>
            </p:cNvSpPr>
            <p:nvPr/>
          </p:nvSpPr>
          <p:spPr bwMode="auto">
            <a:xfrm>
              <a:off x="3300413" y="3338513"/>
              <a:ext cx="5591175" cy="2344738"/>
            </a:xfrm>
            <a:custGeom>
              <a:avLst/>
              <a:gdLst>
                <a:gd name="T0" fmla="*/ 96 w 1488"/>
                <a:gd name="T1" fmla="*/ 624 h 624"/>
                <a:gd name="T2" fmla="*/ 192 w 1488"/>
                <a:gd name="T3" fmla="*/ 528 h 624"/>
                <a:gd name="T4" fmla="*/ 191 w 1488"/>
                <a:gd name="T5" fmla="*/ 519 h 624"/>
                <a:gd name="T6" fmla="*/ 497 w 1488"/>
                <a:gd name="T7" fmla="*/ 366 h 624"/>
                <a:gd name="T8" fmla="*/ 576 w 1488"/>
                <a:gd name="T9" fmla="*/ 408 h 624"/>
                <a:gd name="T10" fmla="*/ 652 w 1488"/>
                <a:gd name="T11" fmla="*/ 371 h 624"/>
                <a:gd name="T12" fmla="*/ 781 w 1488"/>
                <a:gd name="T13" fmla="*/ 481 h 624"/>
                <a:gd name="T14" fmla="*/ 768 w 1488"/>
                <a:gd name="T15" fmla="*/ 528 h 624"/>
                <a:gd name="T16" fmla="*/ 864 w 1488"/>
                <a:gd name="T17" fmla="*/ 624 h 624"/>
                <a:gd name="T18" fmla="*/ 960 w 1488"/>
                <a:gd name="T19" fmla="*/ 528 h 624"/>
                <a:gd name="T20" fmla="*/ 959 w 1488"/>
                <a:gd name="T21" fmla="*/ 516 h 624"/>
                <a:gd name="T22" fmla="*/ 1342 w 1488"/>
                <a:gd name="T23" fmla="*/ 178 h 624"/>
                <a:gd name="T24" fmla="*/ 1392 w 1488"/>
                <a:gd name="T25" fmla="*/ 192 h 624"/>
                <a:gd name="T26" fmla="*/ 1488 w 1488"/>
                <a:gd name="T27" fmla="*/ 96 h 624"/>
                <a:gd name="T28" fmla="*/ 1392 w 1488"/>
                <a:gd name="T29" fmla="*/ 0 h 624"/>
                <a:gd name="T30" fmla="*/ 1296 w 1488"/>
                <a:gd name="T31" fmla="*/ 96 h 624"/>
                <a:gd name="T32" fmla="*/ 1309 w 1488"/>
                <a:gd name="T33" fmla="*/ 143 h 624"/>
                <a:gd name="T34" fmla="*/ 939 w 1488"/>
                <a:gd name="T35" fmla="*/ 469 h 624"/>
                <a:gd name="T36" fmla="*/ 864 w 1488"/>
                <a:gd name="T37" fmla="*/ 432 h 624"/>
                <a:gd name="T38" fmla="*/ 814 w 1488"/>
                <a:gd name="T39" fmla="*/ 447 h 624"/>
                <a:gd name="T40" fmla="*/ 671 w 1488"/>
                <a:gd name="T41" fmla="*/ 324 h 624"/>
                <a:gd name="T42" fmla="*/ 672 w 1488"/>
                <a:gd name="T43" fmla="*/ 312 h 624"/>
                <a:gd name="T44" fmla="*/ 576 w 1488"/>
                <a:gd name="T45" fmla="*/ 216 h 624"/>
                <a:gd name="T46" fmla="*/ 480 w 1488"/>
                <a:gd name="T47" fmla="*/ 312 h 624"/>
                <a:gd name="T48" fmla="*/ 481 w 1488"/>
                <a:gd name="T49" fmla="*/ 321 h 624"/>
                <a:gd name="T50" fmla="*/ 175 w 1488"/>
                <a:gd name="T51" fmla="*/ 474 h 624"/>
                <a:gd name="T52" fmla="*/ 96 w 1488"/>
                <a:gd name="T53" fmla="*/ 432 h 624"/>
                <a:gd name="T54" fmla="*/ 0 w 1488"/>
                <a:gd name="T55" fmla="*/ 528 h 624"/>
                <a:gd name="T56" fmla="*/ 96 w 1488"/>
                <a:gd name="T57" fmla="*/ 624 h 624"/>
                <a:gd name="T58" fmla="*/ 1392 w 1488"/>
                <a:gd name="T59" fmla="*/ 48 h 624"/>
                <a:gd name="T60" fmla="*/ 1440 w 1488"/>
                <a:gd name="T61" fmla="*/ 96 h 624"/>
                <a:gd name="T62" fmla="*/ 1392 w 1488"/>
                <a:gd name="T63" fmla="*/ 144 h 624"/>
                <a:gd name="T64" fmla="*/ 1344 w 1488"/>
                <a:gd name="T65" fmla="*/ 96 h 624"/>
                <a:gd name="T66" fmla="*/ 1392 w 1488"/>
                <a:gd name="T67" fmla="*/ 48 h 624"/>
                <a:gd name="T68" fmla="*/ 912 w 1488"/>
                <a:gd name="T69" fmla="*/ 528 h 624"/>
                <a:gd name="T70" fmla="*/ 864 w 1488"/>
                <a:gd name="T71" fmla="*/ 576 h 624"/>
                <a:gd name="T72" fmla="*/ 816 w 1488"/>
                <a:gd name="T73" fmla="*/ 528 h 624"/>
                <a:gd name="T74" fmla="*/ 864 w 1488"/>
                <a:gd name="T75" fmla="*/ 480 h 624"/>
                <a:gd name="T76" fmla="*/ 912 w 1488"/>
                <a:gd name="T77" fmla="*/ 528 h 624"/>
                <a:gd name="T78" fmla="*/ 576 w 1488"/>
                <a:gd name="T79" fmla="*/ 264 h 624"/>
                <a:gd name="T80" fmla="*/ 624 w 1488"/>
                <a:gd name="T81" fmla="*/ 312 h 624"/>
                <a:gd name="T82" fmla="*/ 576 w 1488"/>
                <a:gd name="T83" fmla="*/ 360 h 624"/>
                <a:gd name="T84" fmla="*/ 528 w 1488"/>
                <a:gd name="T85" fmla="*/ 312 h 624"/>
                <a:gd name="T86" fmla="*/ 576 w 1488"/>
                <a:gd name="T87" fmla="*/ 264 h 624"/>
                <a:gd name="T88" fmla="*/ 96 w 1488"/>
                <a:gd name="T89" fmla="*/ 480 h 624"/>
                <a:gd name="T90" fmla="*/ 144 w 1488"/>
                <a:gd name="T91" fmla="*/ 528 h 624"/>
                <a:gd name="T92" fmla="*/ 96 w 1488"/>
                <a:gd name="T93" fmla="*/ 576 h 624"/>
                <a:gd name="T94" fmla="*/ 48 w 1488"/>
                <a:gd name="T95" fmla="*/ 528 h 624"/>
                <a:gd name="T96" fmla="*/ 96 w 1488"/>
                <a:gd name="T97" fmla="*/ 480 h 624"/>
                <a:gd name="T98" fmla="*/ 96 w 1488"/>
                <a:gd name="T99" fmla="*/ 480 h 624"/>
                <a:gd name="T100" fmla="*/ 96 w 1488"/>
                <a:gd name="T101" fmla="*/ 480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88" h="624">
                  <a:moveTo>
                    <a:pt x="96" y="624"/>
                  </a:moveTo>
                  <a:cubicBezTo>
                    <a:pt x="149" y="624"/>
                    <a:pt x="192" y="581"/>
                    <a:pt x="192" y="528"/>
                  </a:cubicBezTo>
                  <a:cubicBezTo>
                    <a:pt x="192" y="525"/>
                    <a:pt x="191" y="522"/>
                    <a:pt x="191" y="519"/>
                  </a:cubicBezTo>
                  <a:cubicBezTo>
                    <a:pt x="497" y="366"/>
                    <a:pt x="497" y="366"/>
                    <a:pt x="497" y="366"/>
                  </a:cubicBezTo>
                  <a:cubicBezTo>
                    <a:pt x="514" y="391"/>
                    <a:pt x="543" y="408"/>
                    <a:pt x="576" y="408"/>
                  </a:cubicBezTo>
                  <a:cubicBezTo>
                    <a:pt x="607" y="408"/>
                    <a:pt x="634" y="393"/>
                    <a:pt x="652" y="371"/>
                  </a:cubicBezTo>
                  <a:cubicBezTo>
                    <a:pt x="781" y="481"/>
                    <a:pt x="781" y="481"/>
                    <a:pt x="781" y="481"/>
                  </a:cubicBezTo>
                  <a:cubicBezTo>
                    <a:pt x="773" y="495"/>
                    <a:pt x="768" y="511"/>
                    <a:pt x="768" y="528"/>
                  </a:cubicBezTo>
                  <a:cubicBezTo>
                    <a:pt x="768" y="581"/>
                    <a:pt x="811" y="624"/>
                    <a:pt x="864" y="624"/>
                  </a:cubicBezTo>
                  <a:cubicBezTo>
                    <a:pt x="917" y="624"/>
                    <a:pt x="960" y="581"/>
                    <a:pt x="960" y="528"/>
                  </a:cubicBezTo>
                  <a:cubicBezTo>
                    <a:pt x="960" y="524"/>
                    <a:pt x="959" y="520"/>
                    <a:pt x="959" y="516"/>
                  </a:cubicBezTo>
                  <a:cubicBezTo>
                    <a:pt x="1342" y="178"/>
                    <a:pt x="1342" y="178"/>
                    <a:pt x="1342" y="178"/>
                  </a:cubicBezTo>
                  <a:cubicBezTo>
                    <a:pt x="1357" y="187"/>
                    <a:pt x="1374" y="192"/>
                    <a:pt x="1392" y="192"/>
                  </a:cubicBezTo>
                  <a:cubicBezTo>
                    <a:pt x="1445" y="192"/>
                    <a:pt x="1488" y="149"/>
                    <a:pt x="1488" y="96"/>
                  </a:cubicBezTo>
                  <a:cubicBezTo>
                    <a:pt x="1488" y="43"/>
                    <a:pt x="1445" y="0"/>
                    <a:pt x="1392" y="0"/>
                  </a:cubicBezTo>
                  <a:cubicBezTo>
                    <a:pt x="1339" y="0"/>
                    <a:pt x="1296" y="43"/>
                    <a:pt x="1296" y="96"/>
                  </a:cubicBezTo>
                  <a:cubicBezTo>
                    <a:pt x="1296" y="113"/>
                    <a:pt x="1301" y="129"/>
                    <a:pt x="1309" y="143"/>
                  </a:cubicBezTo>
                  <a:cubicBezTo>
                    <a:pt x="939" y="469"/>
                    <a:pt x="939" y="469"/>
                    <a:pt x="939" y="469"/>
                  </a:cubicBezTo>
                  <a:cubicBezTo>
                    <a:pt x="922" y="447"/>
                    <a:pt x="895" y="432"/>
                    <a:pt x="864" y="432"/>
                  </a:cubicBezTo>
                  <a:cubicBezTo>
                    <a:pt x="846" y="432"/>
                    <a:pt x="828" y="437"/>
                    <a:pt x="814" y="447"/>
                  </a:cubicBezTo>
                  <a:cubicBezTo>
                    <a:pt x="671" y="324"/>
                    <a:pt x="671" y="324"/>
                    <a:pt x="671" y="324"/>
                  </a:cubicBezTo>
                  <a:cubicBezTo>
                    <a:pt x="671" y="320"/>
                    <a:pt x="672" y="316"/>
                    <a:pt x="672" y="312"/>
                  </a:cubicBezTo>
                  <a:cubicBezTo>
                    <a:pt x="672" y="259"/>
                    <a:pt x="629" y="216"/>
                    <a:pt x="576" y="216"/>
                  </a:cubicBezTo>
                  <a:cubicBezTo>
                    <a:pt x="523" y="216"/>
                    <a:pt x="480" y="259"/>
                    <a:pt x="480" y="312"/>
                  </a:cubicBezTo>
                  <a:cubicBezTo>
                    <a:pt x="480" y="315"/>
                    <a:pt x="481" y="318"/>
                    <a:pt x="481" y="321"/>
                  </a:cubicBezTo>
                  <a:cubicBezTo>
                    <a:pt x="175" y="474"/>
                    <a:pt x="175" y="474"/>
                    <a:pt x="175" y="474"/>
                  </a:cubicBezTo>
                  <a:cubicBezTo>
                    <a:pt x="158" y="449"/>
                    <a:pt x="129" y="432"/>
                    <a:pt x="96" y="432"/>
                  </a:cubicBezTo>
                  <a:cubicBezTo>
                    <a:pt x="43" y="432"/>
                    <a:pt x="0" y="475"/>
                    <a:pt x="0" y="528"/>
                  </a:cubicBezTo>
                  <a:cubicBezTo>
                    <a:pt x="0" y="581"/>
                    <a:pt x="43" y="624"/>
                    <a:pt x="96" y="624"/>
                  </a:cubicBezTo>
                  <a:close/>
                  <a:moveTo>
                    <a:pt x="1392" y="48"/>
                  </a:moveTo>
                  <a:cubicBezTo>
                    <a:pt x="1418" y="48"/>
                    <a:pt x="1440" y="70"/>
                    <a:pt x="1440" y="96"/>
                  </a:cubicBezTo>
                  <a:cubicBezTo>
                    <a:pt x="1440" y="122"/>
                    <a:pt x="1418" y="144"/>
                    <a:pt x="1392" y="144"/>
                  </a:cubicBezTo>
                  <a:cubicBezTo>
                    <a:pt x="1366" y="144"/>
                    <a:pt x="1344" y="122"/>
                    <a:pt x="1344" y="96"/>
                  </a:cubicBezTo>
                  <a:cubicBezTo>
                    <a:pt x="1344" y="70"/>
                    <a:pt x="1366" y="48"/>
                    <a:pt x="1392" y="48"/>
                  </a:cubicBezTo>
                  <a:close/>
                  <a:moveTo>
                    <a:pt x="912" y="528"/>
                  </a:moveTo>
                  <a:cubicBezTo>
                    <a:pt x="912" y="554"/>
                    <a:pt x="890" y="576"/>
                    <a:pt x="864" y="576"/>
                  </a:cubicBezTo>
                  <a:cubicBezTo>
                    <a:pt x="838" y="576"/>
                    <a:pt x="816" y="554"/>
                    <a:pt x="816" y="528"/>
                  </a:cubicBezTo>
                  <a:cubicBezTo>
                    <a:pt x="816" y="502"/>
                    <a:pt x="838" y="480"/>
                    <a:pt x="864" y="480"/>
                  </a:cubicBezTo>
                  <a:cubicBezTo>
                    <a:pt x="890" y="480"/>
                    <a:pt x="912" y="502"/>
                    <a:pt x="912" y="528"/>
                  </a:cubicBezTo>
                  <a:close/>
                  <a:moveTo>
                    <a:pt x="576" y="264"/>
                  </a:moveTo>
                  <a:cubicBezTo>
                    <a:pt x="602" y="264"/>
                    <a:pt x="624" y="286"/>
                    <a:pt x="624" y="312"/>
                  </a:cubicBezTo>
                  <a:cubicBezTo>
                    <a:pt x="624" y="338"/>
                    <a:pt x="602" y="360"/>
                    <a:pt x="576" y="360"/>
                  </a:cubicBezTo>
                  <a:cubicBezTo>
                    <a:pt x="550" y="360"/>
                    <a:pt x="528" y="338"/>
                    <a:pt x="528" y="312"/>
                  </a:cubicBezTo>
                  <a:cubicBezTo>
                    <a:pt x="528" y="286"/>
                    <a:pt x="550" y="264"/>
                    <a:pt x="576" y="264"/>
                  </a:cubicBezTo>
                  <a:close/>
                  <a:moveTo>
                    <a:pt x="96" y="480"/>
                  </a:moveTo>
                  <a:cubicBezTo>
                    <a:pt x="122" y="480"/>
                    <a:pt x="144" y="502"/>
                    <a:pt x="144" y="528"/>
                  </a:cubicBezTo>
                  <a:cubicBezTo>
                    <a:pt x="144" y="554"/>
                    <a:pt x="122" y="576"/>
                    <a:pt x="96" y="576"/>
                  </a:cubicBezTo>
                  <a:cubicBezTo>
                    <a:pt x="70" y="576"/>
                    <a:pt x="48" y="554"/>
                    <a:pt x="48" y="528"/>
                  </a:cubicBezTo>
                  <a:cubicBezTo>
                    <a:pt x="48" y="502"/>
                    <a:pt x="70" y="480"/>
                    <a:pt x="96" y="480"/>
                  </a:cubicBezTo>
                  <a:close/>
                  <a:moveTo>
                    <a:pt x="96" y="480"/>
                  </a:moveTo>
                  <a:cubicBezTo>
                    <a:pt x="96" y="480"/>
                    <a:pt x="96" y="480"/>
                    <a:pt x="96"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45" name="Group 44">
            <a:extLst>
              <a:ext uri="{FF2B5EF4-FFF2-40B4-BE49-F238E27FC236}">
                <a16:creationId xmlns:a16="http://schemas.microsoft.com/office/drawing/2014/main" id="{22B703FF-6B21-4AFD-8A51-6A4E26A2D160}"/>
              </a:ext>
            </a:extLst>
          </p:cNvPr>
          <p:cNvGrpSpPr/>
          <p:nvPr/>
        </p:nvGrpSpPr>
        <p:grpSpPr>
          <a:xfrm>
            <a:off x="9496425" y="2052590"/>
            <a:ext cx="447675" cy="447675"/>
            <a:chOff x="3390900" y="723900"/>
            <a:chExt cx="5410200" cy="5410201"/>
          </a:xfrm>
          <a:solidFill>
            <a:schemeClr val="bg1"/>
          </a:solidFill>
        </p:grpSpPr>
        <p:sp>
          <p:nvSpPr>
            <p:cNvPr id="46" name="Freeform 33">
              <a:extLst>
                <a:ext uri="{FF2B5EF4-FFF2-40B4-BE49-F238E27FC236}">
                  <a16:creationId xmlns:a16="http://schemas.microsoft.com/office/drawing/2014/main" id="{AAAF7C10-D8D5-48CA-93F1-78DB290AC2F8}"/>
                </a:ext>
              </a:extLst>
            </p:cNvPr>
            <p:cNvSpPr>
              <a:spLocks noEditPoints="1"/>
            </p:cNvSpPr>
            <p:nvPr/>
          </p:nvSpPr>
          <p:spPr bwMode="auto">
            <a:xfrm>
              <a:off x="3390900" y="723900"/>
              <a:ext cx="3787775" cy="3876675"/>
            </a:xfrm>
            <a:custGeom>
              <a:avLst/>
              <a:gdLst>
                <a:gd name="T0" fmla="*/ 72 w 1008"/>
                <a:gd name="T1" fmla="*/ 1032 h 1032"/>
                <a:gd name="T2" fmla="*/ 432 w 1008"/>
                <a:gd name="T3" fmla="*/ 1032 h 1032"/>
                <a:gd name="T4" fmla="*/ 432 w 1008"/>
                <a:gd name="T5" fmla="*/ 984 h 1032"/>
                <a:gd name="T6" fmla="*/ 72 w 1008"/>
                <a:gd name="T7" fmla="*/ 984 h 1032"/>
                <a:gd name="T8" fmla="*/ 48 w 1008"/>
                <a:gd name="T9" fmla="*/ 960 h 1032"/>
                <a:gd name="T10" fmla="*/ 48 w 1008"/>
                <a:gd name="T11" fmla="*/ 264 h 1032"/>
                <a:gd name="T12" fmla="*/ 960 w 1008"/>
                <a:gd name="T13" fmla="*/ 264 h 1032"/>
                <a:gd name="T14" fmla="*/ 960 w 1008"/>
                <a:gd name="T15" fmla="*/ 672 h 1032"/>
                <a:gd name="T16" fmla="*/ 1008 w 1008"/>
                <a:gd name="T17" fmla="*/ 672 h 1032"/>
                <a:gd name="T18" fmla="*/ 1008 w 1008"/>
                <a:gd name="T19" fmla="*/ 72 h 1032"/>
                <a:gd name="T20" fmla="*/ 936 w 1008"/>
                <a:gd name="T21" fmla="*/ 0 h 1032"/>
                <a:gd name="T22" fmla="*/ 72 w 1008"/>
                <a:gd name="T23" fmla="*/ 0 h 1032"/>
                <a:gd name="T24" fmla="*/ 0 w 1008"/>
                <a:gd name="T25" fmla="*/ 72 h 1032"/>
                <a:gd name="T26" fmla="*/ 0 w 1008"/>
                <a:gd name="T27" fmla="*/ 960 h 1032"/>
                <a:gd name="T28" fmla="*/ 72 w 1008"/>
                <a:gd name="T29" fmla="*/ 1032 h 1032"/>
                <a:gd name="T30" fmla="*/ 72 w 1008"/>
                <a:gd name="T31" fmla="*/ 48 h 1032"/>
                <a:gd name="T32" fmla="*/ 936 w 1008"/>
                <a:gd name="T33" fmla="*/ 48 h 1032"/>
                <a:gd name="T34" fmla="*/ 960 w 1008"/>
                <a:gd name="T35" fmla="*/ 72 h 1032"/>
                <a:gd name="T36" fmla="*/ 960 w 1008"/>
                <a:gd name="T37" fmla="*/ 216 h 1032"/>
                <a:gd name="T38" fmla="*/ 48 w 1008"/>
                <a:gd name="T39" fmla="*/ 216 h 1032"/>
                <a:gd name="T40" fmla="*/ 48 w 1008"/>
                <a:gd name="T41" fmla="*/ 72 h 1032"/>
                <a:gd name="T42" fmla="*/ 72 w 1008"/>
                <a:gd name="T43" fmla="*/ 48 h 1032"/>
                <a:gd name="T44" fmla="*/ 72 w 1008"/>
                <a:gd name="T45" fmla="*/ 48 h 1032"/>
                <a:gd name="T46" fmla="*/ 72 w 1008"/>
                <a:gd name="T47" fmla="*/ 48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8" h="1032">
                  <a:moveTo>
                    <a:pt x="72" y="1032"/>
                  </a:moveTo>
                  <a:cubicBezTo>
                    <a:pt x="432" y="1032"/>
                    <a:pt x="432" y="1032"/>
                    <a:pt x="432" y="1032"/>
                  </a:cubicBezTo>
                  <a:cubicBezTo>
                    <a:pt x="432" y="984"/>
                    <a:pt x="432" y="984"/>
                    <a:pt x="432" y="984"/>
                  </a:cubicBezTo>
                  <a:cubicBezTo>
                    <a:pt x="72" y="984"/>
                    <a:pt x="72" y="984"/>
                    <a:pt x="72" y="984"/>
                  </a:cubicBezTo>
                  <a:cubicBezTo>
                    <a:pt x="59" y="984"/>
                    <a:pt x="48" y="973"/>
                    <a:pt x="48" y="960"/>
                  </a:cubicBezTo>
                  <a:cubicBezTo>
                    <a:pt x="48" y="264"/>
                    <a:pt x="48" y="264"/>
                    <a:pt x="48" y="264"/>
                  </a:cubicBezTo>
                  <a:cubicBezTo>
                    <a:pt x="960" y="264"/>
                    <a:pt x="960" y="264"/>
                    <a:pt x="960" y="264"/>
                  </a:cubicBezTo>
                  <a:cubicBezTo>
                    <a:pt x="960" y="672"/>
                    <a:pt x="960" y="672"/>
                    <a:pt x="960" y="672"/>
                  </a:cubicBezTo>
                  <a:cubicBezTo>
                    <a:pt x="1008" y="672"/>
                    <a:pt x="1008" y="672"/>
                    <a:pt x="1008" y="672"/>
                  </a:cubicBezTo>
                  <a:cubicBezTo>
                    <a:pt x="1008" y="72"/>
                    <a:pt x="1008" y="72"/>
                    <a:pt x="1008" y="72"/>
                  </a:cubicBezTo>
                  <a:cubicBezTo>
                    <a:pt x="1008" y="32"/>
                    <a:pt x="976" y="0"/>
                    <a:pt x="936" y="0"/>
                  </a:cubicBezTo>
                  <a:cubicBezTo>
                    <a:pt x="72" y="0"/>
                    <a:pt x="72" y="0"/>
                    <a:pt x="72" y="0"/>
                  </a:cubicBezTo>
                  <a:cubicBezTo>
                    <a:pt x="32" y="0"/>
                    <a:pt x="0" y="32"/>
                    <a:pt x="0" y="72"/>
                  </a:cubicBezTo>
                  <a:cubicBezTo>
                    <a:pt x="0" y="960"/>
                    <a:pt x="0" y="960"/>
                    <a:pt x="0" y="960"/>
                  </a:cubicBezTo>
                  <a:cubicBezTo>
                    <a:pt x="0" y="1000"/>
                    <a:pt x="32" y="1032"/>
                    <a:pt x="72" y="1032"/>
                  </a:cubicBezTo>
                  <a:close/>
                  <a:moveTo>
                    <a:pt x="72" y="48"/>
                  </a:moveTo>
                  <a:cubicBezTo>
                    <a:pt x="936" y="48"/>
                    <a:pt x="936" y="48"/>
                    <a:pt x="936" y="48"/>
                  </a:cubicBezTo>
                  <a:cubicBezTo>
                    <a:pt x="949" y="48"/>
                    <a:pt x="960" y="59"/>
                    <a:pt x="960" y="72"/>
                  </a:cubicBezTo>
                  <a:cubicBezTo>
                    <a:pt x="960" y="216"/>
                    <a:pt x="960" y="216"/>
                    <a:pt x="960" y="216"/>
                  </a:cubicBezTo>
                  <a:cubicBezTo>
                    <a:pt x="48" y="216"/>
                    <a:pt x="48" y="216"/>
                    <a:pt x="48" y="216"/>
                  </a:cubicBezTo>
                  <a:cubicBezTo>
                    <a:pt x="48" y="72"/>
                    <a:pt x="48" y="72"/>
                    <a:pt x="48" y="72"/>
                  </a:cubicBezTo>
                  <a:cubicBezTo>
                    <a:pt x="48" y="59"/>
                    <a:pt x="59" y="48"/>
                    <a:pt x="72" y="48"/>
                  </a:cubicBezTo>
                  <a:close/>
                  <a:moveTo>
                    <a:pt x="72" y="48"/>
                  </a:moveTo>
                  <a:cubicBezTo>
                    <a:pt x="72" y="48"/>
                    <a:pt x="72" y="48"/>
                    <a:pt x="72" y="4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7" name="Freeform 34">
              <a:extLst>
                <a:ext uri="{FF2B5EF4-FFF2-40B4-BE49-F238E27FC236}">
                  <a16:creationId xmlns:a16="http://schemas.microsoft.com/office/drawing/2014/main" id="{A48D11C9-8211-4664-9622-BD31BD2C6AD4}"/>
                </a:ext>
              </a:extLst>
            </p:cNvPr>
            <p:cNvSpPr>
              <a:spLocks noEditPoints="1"/>
            </p:cNvSpPr>
            <p:nvPr/>
          </p:nvSpPr>
          <p:spPr bwMode="auto">
            <a:xfrm>
              <a:off x="3660775" y="993775"/>
              <a:ext cx="180975" cy="180975"/>
            </a:xfrm>
            <a:custGeom>
              <a:avLst/>
              <a:gdLst>
                <a:gd name="T0" fmla="*/ 48 w 48"/>
                <a:gd name="T1" fmla="*/ 24 h 48"/>
                <a:gd name="T2" fmla="*/ 24 w 48"/>
                <a:gd name="T3" fmla="*/ 48 h 48"/>
                <a:gd name="T4" fmla="*/ 0 w 48"/>
                <a:gd name="T5" fmla="*/ 24 h 48"/>
                <a:gd name="T6" fmla="*/ 24 w 48"/>
                <a:gd name="T7" fmla="*/ 0 h 48"/>
                <a:gd name="T8" fmla="*/ 48 w 48"/>
                <a:gd name="T9" fmla="*/ 24 h 48"/>
                <a:gd name="T10" fmla="*/ 48 w 48"/>
                <a:gd name="T11" fmla="*/ 24 h 48"/>
                <a:gd name="T12" fmla="*/ 48 w 48"/>
                <a:gd name="T13" fmla="*/ 24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48" y="24"/>
                  </a:moveTo>
                  <a:cubicBezTo>
                    <a:pt x="48" y="37"/>
                    <a:pt x="37" y="48"/>
                    <a:pt x="24" y="48"/>
                  </a:cubicBezTo>
                  <a:cubicBezTo>
                    <a:pt x="11" y="48"/>
                    <a:pt x="0" y="37"/>
                    <a:pt x="0" y="24"/>
                  </a:cubicBezTo>
                  <a:cubicBezTo>
                    <a:pt x="0" y="11"/>
                    <a:pt x="11" y="0"/>
                    <a:pt x="24" y="0"/>
                  </a:cubicBezTo>
                  <a:cubicBezTo>
                    <a:pt x="37" y="0"/>
                    <a:pt x="48" y="11"/>
                    <a:pt x="48" y="24"/>
                  </a:cubicBezTo>
                  <a:close/>
                  <a:moveTo>
                    <a:pt x="48" y="24"/>
                  </a:moveTo>
                  <a:cubicBezTo>
                    <a:pt x="48" y="24"/>
                    <a:pt x="48" y="24"/>
                    <a:pt x="48" y="2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8" name="Freeform 35">
              <a:extLst>
                <a:ext uri="{FF2B5EF4-FFF2-40B4-BE49-F238E27FC236}">
                  <a16:creationId xmlns:a16="http://schemas.microsoft.com/office/drawing/2014/main" id="{EC2BC457-6797-4D88-87C0-C58D9A63C07B}"/>
                </a:ext>
              </a:extLst>
            </p:cNvPr>
            <p:cNvSpPr>
              <a:spLocks noEditPoints="1"/>
            </p:cNvSpPr>
            <p:nvPr/>
          </p:nvSpPr>
          <p:spPr bwMode="auto">
            <a:xfrm>
              <a:off x="3932238" y="993775"/>
              <a:ext cx="179388" cy="180975"/>
            </a:xfrm>
            <a:custGeom>
              <a:avLst/>
              <a:gdLst>
                <a:gd name="T0" fmla="*/ 48 w 48"/>
                <a:gd name="T1" fmla="*/ 24 h 48"/>
                <a:gd name="T2" fmla="*/ 24 w 48"/>
                <a:gd name="T3" fmla="*/ 48 h 48"/>
                <a:gd name="T4" fmla="*/ 0 w 48"/>
                <a:gd name="T5" fmla="*/ 24 h 48"/>
                <a:gd name="T6" fmla="*/ 24 w 48"/>
                <a:gd name="T7" fmla="*/ 0 h 48"/>
                <a:gd name="T8" fmla="*/ 48 w 48"/>
                <a:gd name="T9" fmla="*/ 24 h 48"/>
                <a:gd name="T10" fmla="*/ 48 w 48"/>
                <a:gd name="T11" fmla="*/ 24 h 48"/>
                <a:gd name="T12" fmla="*/ 48 w 48"/>
                <a:gd name="T13" fmla="*/ 24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48" y="24"/>
                  </a:moveTo>
                  <a:cubicBezTo>
                    <a:pt x="48" y="37"/>
                    <a:pt x="37" y="48"/>
                    <a:pt x="24" y="48"/>
                  </a:cubicBezTo>
                  <a:cubicBezTo>
                    <a:pt x="11" y="48"/>
                    <a:pt x="0" y="37"/>
                    <a:pt x="0" y="24"/>
                  </a:cubicBezTo>
                  <a:cubicBezTo>
                    <a:pt x="0" y="11"/>
                    <a:pt x="11" y="0"/>
                    <a:pt x="24" y="0"/>
                  </a:cubicBezTo>
                  <a:cubicBezTo>
                    <a:pt x="37" y="0"/>
                    <a:pt x="48" y="11"/>
                    <a:pt x="48" y="24"/>
                  </a:cubicBezTo>
                  <a:close/>
                  <a:moveTo>
                    <a:pt x="48" y="24"/>
                  </a:moveTo>
                  <a:cubicBezTo>
                    <a:pt x="48" y="24"/>
                    <a:pt x="48" y="24"/>
                    <a:pt x="48" y="2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9" name="Freeform 36">
              <a:extLst>
                <a:ext uri="{FF2B5EF4-FFF2-40B4-BE49-F238E27FC236}">
                  <a16:creationId xmlns:a16="http://schemas.microsoft.com/office/drawing/2014/main" id="{88053455-A550-4E0A-8C35-41452F52B013}"/>
                </a:ext>
              </a:extLst>
            </p:cNvPr>
            <p:cNvSpPr>
              <a:spLocks noEditPoints="1"/>
            </p:cNvSpPr>
            <p:nvPr/>
          </p:nvSpPr>
          <p:spPr bwMode="auto">
            <a:xfrm>
              <a:off x="4202113" y="993775"/>
              <a:ext cx="180975" cy="180975"/>
            </a:xfrm>
            <a:custGeom>
              <a:avLst/>
              <a:gdLst>
                <a:gd name="T0" fmla="*/ 48 w 48"/>
                <a:gd name="T1" fmla="*/ 24 h 48"/>
                <a:gd name="T2" fmla="*/ 24 w 48"/>
                <a:gd name="T3" fmla="*/ 48 h 48"/>
                <a:gd name="T4" fmla="*/ 0 w 48"/>
                <a:gd name="T5" fmla="*/ 24 h 48"/>
                <a:gd name="T6" fmla="*/ 24 w 48"/>
                <a:gd name="T7" fmla="*/ 0 h 48"/>
                <a:gd name="T8" fmla="*/ 48 w 48"/>
                <a:gd name="T9" fmla="*/ 24 h 48"/>
                <a:gd name="T10" fmla="*/ 48 w 48"/>
                <a:gd name="T11" fmla="*/ 24 h 48"/>
                <a:gd name="T12" fmla="*/ 48 w 48"/>
                <a:gd name="T13" fmla="*/ 24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48" y="24"/>
                  </a:moveTo>
                  <a:cubicBezTo>
                    <a:pt x="48" y="37"/>
                    <a:pt x="37" y="48"/>
                    <a:pt x="24" y="48"/>
                  </a:cubicBezTo>
                  <a:cubicBezTo>
                    <a:pt x="11" y="48"/>
                    <a:pt x="0" y="37"/>
                    <a:pt x="0" y="24"/>
                  </a:cubicBezTo>
                  <a:cubicBezTo>
                    <a:pt x="0" y="11"/>
                    <a:pt x="11" y="0"/>
                    <a:pt x="24" y="0"/>
                  </a:cubicBezTo>
                  <a:cubicBezTo>
                    <a:pt x="37" y="0"/>
                    <a:pt x="48" y="11"/>
                    <a:pt x="48" y="24"/>
                  </a:cubicBezTo>
                  <a:close/>
                  <a:moveTo>
                    <a:pt x="48" y="24"/>
                  </a:moveTo>
                  <a:cubicBezTo>
                    <a:pt x="48" y="24"/>
                    <a:pt x="48" y="24"/>
                    <a:pt x="48" y="2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0" name="Freeform 37">
              <a:extLst>
                <a:ext uri="{FF2B5EF4-FFF2-40B4-BE49-F238E27FC236}">
                  <a16:creationId xmlns:a16="http://schemas.microsoft.com/office/drawing/2014/main" id="{08AF670E-D6D1-4BE9-A442-4199F26954EB}"/>
                </a:ext>
              </a:extLst>
            </p:cNvPr>
            <p:cNvSpPr>
              <a:spLocks noEditPoints="1"/>
            </p:cNvSpPr>
            <p:nvPr/>
          </p:nvSpPr>
          <p:spPr bwMode="auto">
            <a:xfrm>
              <a:off x="3841750" y="1895475"/>
              <a:ext cx="2886075" cy="2344738"/>
            </a:xfrm>
            <a:custGeom>
              <a:avLst/>
              <a:gdLst>
                <a:gd name="T0" fmla="*/ 0 w 768"/>
                <a:gd name="T1" fmla="*/ 600 h 624"/>
                <a:gd name="T2" fmla="*/ 312 w 768"/>
                <a:gd name="T3" fmla="*/ 624 h 624"/>
                <a:gd name="T4" fmla="*/ 336 w 768"/>
                <a:gd name="T5" fmla="*/ 480 h 624"/>
                <a:gd name="T6" fmla="*/ 696 w 768"/>
                <a:gd name="T7" fmla="*/ 432 h 624"/>
                <a:gd name="T8" fmla="*/ 624 w 768"/>
                <a:gd name="T9" fmla="*/ 336 h 624"/>
                <a:gd name="T10" fmla="*/ 720 w 768"/>
                <a:gd name="T11" fmla="*/ 360 h 624"/>
                <a:gd name="T12" fmla="*/ 768 w 768"/>
                <a:gd name="T13" fmla="*/ 24 h 624"/>
                <a:gd name="T14" fmla="*/ 312 w 768"/>
                <a:gd name="T15" fmla="*/ 0 h 624"/>
                <a:gd name="T16" fmla="*/ 288 w 768"/>
                <a:gd name="T17" fmla="*/ 144 h 624"/>
                <a:gd name="T18" fmla="*/ 0 w 768"/>
                <a:gd name="T19" fmla="*/ 168 h 624"/>
                <a:gd name="T20" fmla="*/ 576 w 768"/>
                <a:gd name="T21" fmla="*/ 192 h 624"/>
                <a:gd name="T22" fmla="*/ 192 w 768"/>
                <a:gd name="T23" fmla="*/ 288 h 624"/>
                <a:gd name="T24" fmla="*/ 288 w 768"/>
                <a:gd name="T25" fmla="*/ 432 h 624"/>
                <a:gd name="T26" fmla="*/ 192 w 768"/>
                <a:gd name="T27" fmla="*/ 336 h 624"/>
                <a:gd name="T28" fmla="*/ 288 w 768"/>
                <a:gd name="T29" fmla="*/ 432 h 624"/>
                <a:gd name="T30" fmla="*/ 48 w 768"/>
                <a:gd name="T31" fmla="*/ 432 h 624"/>
                <a:gd name="T32" fmla="*/ 144 w 768"/>
                <a:gd name="T33" fmla="*/ 336 h 624"/>
                <a:gd name="T34" fmla="*/ 48 w 768"/>
                <a:gd name="T35" fmla="*/ 480 h 624"/>
                <a:gd name="T36" fmla="*/ 144 w 768"/>
                <a:gd name="T37" fmla="*/ 576 h 624"/>
                <a:gd name="T38" fmla="*/ 48 w 768"/>
                <a:gd name="T39" fmla="*/ 480 h 624"/>
                <a:gd name="T40" fmla="*/ 192 w 768"/>
                <a:gd name="T41" fmla="*/ 576 h 624"/>
                <a:gd name="T42" fmla="*/ 288 w 768"/>
                <a:gd name="T43" fmla="*/ 480 h 624"/>
                <a:gd name="T44" fmla="*/ 336 w 768"/>
                <a:gd name="T45" fmla="*/ 336 h 624"/>
                <a:gd name="T46" fmla="*/ 576 w 768"/>
                <a:gd name="T47" fmla="*/ 432 h 624"/>
                <a:gd name="T48" fmla="*/ 336 w 768"/>
                <a:gd name="T49" fmla="*/ 336 h 624"/>
                <a:gd name="T50" fmla="*/ 624 w 768"/>
                <a:gd name="T51" fmla="*/ 192 h 624"/>
                <a:gd name="T52" fmla="*/ 720 w 768"/>
                <a:gd name="T53" fmla="*/ 288 h 624"/>
                <a:gd name="T54" fmla="*/ 720 w 768"/>
                <a:gd name="T55" fmla="*/ 144 h 624"/>
                <a:gd name="T56" fmla="*/ 480 w 768"/>
                <a:gd name="T57" fmla="*/ 48 h 624"/>
                <a:gd name="T58" fmla="*/ 720 w 768"/>
                <a:gd name="T59" fmla="*/ 144 h 624"/>
                <a:gd name="T60" fmla="*/ 432 w 768"/>
                <a:gd name="T61" fmla="*/ 48 h 624"/>
                <a:gd name="T62" fmla="*/ 336 w 768"/>
                <a:gd name="T63" fmla="*/ 144 h 624"/>
                <a:gd name="T64" fmla="*/ 48 w 768"/>
                <a:gd name="T65" fmla="*/ 192 h 624"/>
                <a:gd name="T66" fmla="*/ 144 w 768"/>
                <a:gd name="T67" fmla="*/ 288 h 624"/>
                <a:gd name="T68" fmla="*/ 48 w 768"/>
                <a:gd name="T69" fmla="*/ 192 h 624"/>
                <a:gd name="T70" fmla="*/ 48 w 768"/>
                <a:gd name="T71" fmla="*/ 192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8" h="624">
                  <a:moveTo>
                    <a:pt x="0" y="168"/>
                  </a:moveTo>
                  <a:cubicBezTo>
                    <a:pt x="0" y="600"/>
                    <a:pt x="0" y="600"/>
                    <a:pt x="0" y="600"/>
                  </a:cubicBezTo>
                  <a:cubicBezTo>
                    <a:pt x="0" y="613"/>
                    <a:pt x="11" y="624"/>
                    <a:pt x="24" y="624"/>
                  </a:cubicBezTo>
                  <a:cubicBezTo>
                    <a:pt x="312" y="624"/>
                    <a:pt x="312" y="624"/>
                    <a:pt x="312" y="624"/>
                  </a:cubicBezTo>
                  <a:cubicBezTo>
                    <a:pt x="325" y="624"/>
                    <a:pt x="336" y="613"/>
                    <a:pt x="336" y="600"/>
                  </a:cubicBezTo>
                  <a:cubicBezTo>
                    <a:pt x="336" y="480"/>
                    <a:pt x="336" y="480"/>
                    <a:pt x="336" y="480"/>
                  </a:cubicBezTo>
                  <a:cubicBezTo>
                    <a:pt x="696" y="480"/>
                    <a:pt x="696" y="480"/>
                    <a:pt x="696" y="480"/>
                  </a:cubicBezTo>
                  <a:cubicBezTo>
                    <a:pt x="696" y="432"/>
                    <a:pt x="696" y="432"/>
                    <a:pt x="696" y="432"/>
                  </a:cubicBezTo>
                  <a:cubicBezTo>
                    <a:pt x="624" y="432"/>
                    <a:pt x="624" y="432"/>
                    <a:pt x="624" y="432"/>
                  </a:cubicBezTo>
                  <a:cubicBezTo>
                    <a:pt x="624" y="336"/>
                    <a:pt x="624" y="336"/>
                    <a:pt x="624" y="336"/>
                  </a:cubicBezTo>
                  <a:cubicBezTo>
                    <a:pt x="720" y="336"/>
                    <a:pt x="720" y="336"/>
                    <a:pt x="720" y="336"/>
                  </a:cubicBezTo>
                  <a:cubicBezTo>
                    <a:pt x="720" y="360"/>
                    <a:pt x="720" y="360"/>
                    <a:pt x="720" y="360"/>
                  </a:cubicBezTo>
                  <a:cubicBezTo>
                    <a:pt x="768" y="360"/>
                    <a:pt x="768" y="360"/>
                    <a:pt x="768" y="360"/>
                  </a:cubicBezTo>
                  <a:cubicBezTo>
                    <a:pt x="768" y="24"/>
                    <a:pt x="768" y="24"/>
                    <a:pt x="768" y="24"/>
                  </a:cubicBezTo>
                  <a:cubicBezTo>
                    <a:pt x="768" y="11"/>
                    <a:pt x="757" y="0"/>
                    <a:pt x="744" y="0"/>
                  </a:cubicBezTo>
                  <a:cubicBezTo>
                    <a:pt x="312" y="0"/>
                    <a:pt x="312" y="0"/>
                    <a:pt x="312" y="0"/>
                  </a:cubicBezTo>
                  <a:cubicBezTo>
                    <a:pt x="299" y="0"/>
                    <a:pt x="288" y="11"/>
                    <a:pt x="288" y="24"/>
                  </a:cubicBezTo>
                  <a:cubicBezTo>
                    <a:pt x="288" y="144"/>
                    <a:pt x="288" y="144"/>
                    <a:pt x="288" y="144"/>
                  </a:cubicBezTo>
                  <a:cubicBezTo>
                    <a:pt x="24" y="144"/>
                    <a:pt x="24" y="144"/>
                    <a:pt x="24" y="144"/>
                  </a:cubicBezTo>
                  <a:cubicBezTo>
                    <a:pt x="11" y="144"/>
                    <a:pt x="0" y="155"/>
                    <a:pt x="0" y="168"/>
                  </a:cubicBezTo>
                  <a:close/>
                  <a:moveTo>
                    <a:pt x="192" y="192"/>
                  </a:moveTo>
                  <a:cubicBezTo>
                    <a:pt x="576" y="192"/>
                    <a:pt x="576" y="192"/>
                    <a:pt x="576" y="192"/>
                  </a:cubicBezTo>
                  <a:cubicBezTo>
                    <a:pt x="576" y="288"/>
                    <a:pt x="576" y="288"/>
                    <a:pt x="576" y="288"/>
                  </a:cubicBezTo>
                  <a:cubicBezTo>
                    <a:pt x="192" y="288"/>
                    <a:pt x="192" y="288"/>
                    <a:pt x="192" y="288"/>
                  </a:cubicBezTo>
                  <a:lnTo>
                    <a:pt x="192" y="192"/>
                  </a:lnTo>
                  <a:close/>
                  <a:moveTo>
                    <a:pt x="288" y="432"/>
                  </a:moveTo>
                  <a:cubicBezTo>
                    <a:pt x="192" y="432"/>
                    <a:pt x="192" y="432"/>
                    <a:pt x="192" y="432"/>
                  </a:cubicBezTo>
                  <a:cubicBezTo>
                    <a:pt x="192" y="336"/>
                    <a:pt x="192" y="336"/>
                    <a:pt x="192" y="336"/>
                  </a:cubicBezTo>
                  <a:cubicBezTo>
                    <a:pt x="288" y="336"/>
                    <a:pt x="288" y="336"/>
                    <a:pt x="288" y="336"/>
                  </a:cubicBezTo>
                  <a:lnTo>
                    <a:pt x="288" y="432"/>
                  </a:lnTo>
                  <a:close/>
                  <a:moveTo>
                    <a:pt x="144" y="432"/>
                  </a:moveTo>
                  <a:cubicBezTo>
                    <a:pt x="48" y="432"/>
                    <a:pt x="48" y="432"/>
                    <a:pt x="48" y="432"/>
                  </a:cubicBezTo>
                  <a:cubicBezTo>
                    <a:pt x="48" y="336"/>
                    <a:pt x="48" y="336"/>
                    <a:pt x="48" y="336"/>
                  </a:cubicBezTo>
                  <a:cubicBezTo>
                    <a:pt x="144" y="336"/>
                    <a:pt x="144" y="336"/>
                    <a:pt x="144" y="336"/>
                  </a:cubicBezTo>
                  <a:lnTo>
                    <a:pt x="144" y="432"/>
                  </a:lnTo>
                  <a:close/>
                  <a:moveTo>
                    <a:pt x="48" y="480"/>
                  </a:moveTo>
                  <a:cubicBezTo>
                    <a:pt x="144" y="480"/>
                    <a:pt x="144" y="480"/>
                    <a:pt x="144" y="480"/>
                  </a:cubicBezTo>
                  <a:cubicBezTo>
                    <a:pt x="144" y="576"/>
                    <a:pt x="144" y="576"/>
                    <a:pt x="144" y="576"/>
                  </a:cubicBezTo>
                  <a:cubicBezTo>
                    <a:pt x="48" y="576"/>
                    <a:pt x="48" y="576"/>
                    <a:pt x="48" y="576"/>
                  </a:cubicBezTo>
                  <a:lnTo>
                    <a:pt x="48" y="480"/>
                  </a:lnTo>
                  <a:close/>
                  <a:moveTo>
                    <a:pt x="288" y="576"/>
                  </a:moveTo>
                  <a:cubicBezTo>
                    <a:pt x="192" y="576"/>
                    <a:pt x="192" y="576"/>
                    <a:pt x="192" y="576"/>
                  </a:cubicBezTo>
                  <a:cubicBezTo>
                    <a:pt x="192" y="480"/>
                    <a:pt x="192" y="480"/>
                    <a:pt x="192" y="480"/>
                  </a:cubicBezTo>
                  <a:cubicBezTo>
                    <a:pt x="288" y="480"/>
                    <a:pt x="288" y="480"/>
                    <a:pt x="288" y="480"/>
                  </a:cubicBezTo>
                  <a:lnTo>
                    <a:pt x="288" y="576"/>
                  </a:lnTo>
                  <a:close/>
                  <a:moveTo>
                    <a:pt x="336" y="336"/>
                  </a:moveTo>
                  <a:cubicBezTo>
                    <a:pt x="576" y="336"/>
                    <a:pt x="576" y="336"/>
                    <a:pt x="576" y="336"/>
                  </a:cubicBezTo>
                  <a:cubicBezTo>
                    <a:pt x="576" y="432"/>
                    <a:pt x="576" y="432"/>
                    <a:pt x="576" y="432"/>
                  </a:cubicBezTo>
                  <a:cubicBezTo>
                    <a:pt x="336" y="432"/>
                    <a:pt x="336" y="432"/>
                    <a:pt x="336" y="432"/>
                  </a:cubicBezTo>
                  <a:lnTo>
                    <a:pt x="336" y="336"/>
                  </a:lnTo>
                  <a:close/>
                  <a:moveTo>
                    <a:pt x="624" y="288"/>
                  </a:moveTo>
                  <a:cubicBezTo>
                    <a:pt x="624" y="192"/>
                    <a:pt x="624" y="192"/>
                    <a:pt x="624" y="192"/>
                  </a:cubicBezTo>
                  <a:cubicBezTo>
                    <a:pt x="720" y="192"/>
                    <a:pt x="720" y="192"/>
                    <a:pt x="720" y="192"/>
                  </a:cubicBezTo>
                  <a:cubicBezTo>
                    <a:pt x="720" y="288"/>
                    <a:pt x="720" y="288"/>
                    <a:pt x="720" y="288"/>
                  </a:cubicBezTo>
                  <a:lnTo>
                    <a:pt x="624" y="288"/>
                  </a:lnTo>
                  <a:close/>
                  <a:moveTo>
                    <a:pt x="720" y="144"/>
                  </a:moveTo>
                  <a:cubicBezTo>
                    <a:pt x="480" y="144"/>
                    <a:pt x="480" y="144"/>
                    <a:pt x="480" y="144"/>
                  </a:cubicBezTo>
                  <a:cubicBezTo>
                    <a:pt x="480" y="48"/>
                    <a:pt x="480" y="48"/>
                    <a:pt x="480" y="48"/>
                  </a:cubicBezTo>
                  <a:cubicBezTo>
                    <a:pt x="720" y="48"/>
                    <a:pt x="720" y="48"/>
                    <a:pt x="720" y="48"/>
                  </a:cubicBezTo>
                  <a:lnTo>
                    <a:pt x="720" y="144"/>
                  </a:lnTo>
                  <a:close/>
                  <a:moveTo>
                    <a:pt x="336" y="48"/>
                  </a:moveTo>
                  <a:cubicBezTo>
                    <a:pt x="432" y="48"/>
                    <a:pt x="432" y="48"/>
                    <a:pt x="432" y="48"/>
                  </a:cubicBezTo>
                  <a:cubicBezTo>
                    <a:pt x="432" y="144"/>
                    <a:pt x="432" y="144"/>
                    <a:pt x="432" y="144"/>
                  </a:cubicBezTo>
                  <a:cubicBezTo>
                    <a:pt x="336" y="144"/>
                    <a:pt x="336" y="144"/>
                    <a:pt x="336" y="144"/>
                  </a:cubicBezTo>
                  <a:lnTo>
                    <a:pt x="336" y="48"/>
                  </a:lnTo>
                  <a:close/>
                  <a:moveTo>
                    <a:pt x="48" y="192"/>
                  </a:moveTo>
                  <a:cubicBezTo>
                    <a:pt x="144" y="192"/>
                    <a:pt x="144" y="192"/>
                    <a:pt x="144" y="192"/>
                  </a:cubicBezTo>
                  <a:cubicBezTo>
                    <a:pt x="144" y="288"/>
                    <a:pt x="144" y="288"/>
                    <a:pt x="144" y="288"/>
                  </a:cubicBezTo>
                  <a:cubicBezTo>
                    <a:pt x="48" y="288"/>
                    <a:pt x="48" y="288"/>
                    <a:pt x="48" y="288"/>
                  </a:cubicBezTo>
                  <a:lnTo>
                    <a:pt x="48" y="192"/>
                  </a:lnTo>
                  <a:close/>
                  <a:moveTo>
                    <a:pt x="48" y="192"/>
                  </a:moveTo>
                  <a:cubicBezTo>
                    <a:pt x="48" y="192"/>
                    <a:pt x="48" y="192"/>
                    <a:pt x="4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1" name="Rectangle 38">
              <a:extLst>
                <a:ext uri="{FF2B5EF4-FFF2-40B4-BE49-F238E27FC236}">
                  <a16:creationId xmlns:a16="http://schemas.microsoft.com/office/drawing/2014/main" id="{645A5586-2702-4E77-BCC5-A928949DD415}"/>
                </a:ext>
              </a:extLst>
            </p:cNvPr>
            <p:cNvSpPr>
              <a:spLocks noChangeArrowheads="1"/>
            </p:cNvSpPr>
            <p:nvPr/>
          </p:nvSpPr>
          <p:spPr bwMode="auto">
            <a:xfrm>
              <a:off x="4111625" y="2076450"/>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2" name="Rectangle 39">
              <a:extLst>
                <a:ext uri="{FF2B5EF4-FFF2-40B4-BE49-F238E27FC236}">
                  <a16:creationId xmlns:a16="http://schemas.microsoft.com/office/drawing/2014/main" id="{B751FE7D-586E-40DC-A2A0-7C34951427E5}"/>
                </a:ext>
              </a:extLst>
            </p:cNvPr>
            <p:cNvSpPr>
              <a:spLocks noChangeArrowheads="1"/>
            </p:cNvSpPr>
            <p:nvPr/>
          </p:nvSpPr>
          <p:spPr bwMode="auto">
            <a:xfrm>
              <a:off x="4562475" y="2076450"/>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3" name="Rectangle 40">
              <a:extLst>
                <a:ext uri="{FF2B5EF4-FFF2-40B4-BE49-F238E27FC236}">
                  <a16:creationId xmlns:a16="http://schemas.microsoft.com/office/drawing/2014/main" id="{54E4F750-6C0F-4033-BCA9-0C3BBB004481}"/>
                </a:ext>
              </a:extLst>
            </p:cNvPr>
            <p:cNvSpPr>
              <a:spLocks noChangeArrowheads="1"/>
            </p:cNvSpPr>
            <p:nvPr/>
          </p:nvSpPr>
          <p:spPr bwMode="auto">
            <a:xfrm>
              <a:off x="5375275" y="3879850"/>
              <a:ext cx="179388"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5" name="Rectangle 41">
              <a:extLst>
                <a:ext uri="{FF2B5EF4-FFF2-40B4-BE49-F238E27FC236}">
                  <a16:creationId xmlns:a16="http://schemas.microsoft.com/office/drawing/2014/main" id="{87127A81-56C3-4D2A-8585-168558FE5EC8}"/>
                </a:ext>
              </a:extLst>
            </p:cNvPr>
            <p:cNvSpPr>
              <a:spLocks noChangeArrowheads="1"/>
            </p:cNvSpPr>
            <p:nvPr/>
          </p:nvSpPr>
          <p:spPr bwMode="auto">
            <a:xfrm>
              <a:off x="3932238" y="5953125"/>
              <a:ext cx="179388"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6" name="Rectangle 42">
              <a:extLst>
                <a:ext uri="{FF2B5EF4-FFF2-40B4-BE49-F238E27FC236}">
                  <a16:creationId xmlns:a16="http://schemas.microsoft.com/office/drawing/2014/main" id="{186186B3-F9D1-402D-9B67-FCA6676FE2C7}"/>
                </a:ext>
              </a:extLst>
            </p:cNvPr>
            <p:cNvSpPr>
              <a:spLocks noChangeArrowheads="1"/>
            </p:cNvSpPr>
            <p:nvPr/>
          </p:nvSpPr>
          <p:spPr bwMode="auto">
            <a:xfrm>
              <a:off x="8620125" y="5953125"/>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7" name="Freeform 43">
              <a:extLst>
                <a:ext uri="{FF2B5EF4-FFF2-40B4-BE49-F238E27FC236}">
                  <a16:creationId xmlns:a16="http://schemas.microsoft.com/office/drawing/2014/main" id="{DF13E1EF-A271-4D3B-9BF8-4882D09FB024}"/>
                </a:ext>
              </a:extLst>
            </p:cNvPr>
            <p:cNvSpPr>
              <a:spLocks noEditPoints="1"/>
            </p:cNvSpPr>
            <p:nvPr/>
          </p:nvSpPr>
          <p:spPr bwMode="auto">
            <a:xfrm>
              <a:off x="4292600" y="2887663"/>
              <a:ext cx="4148138" cy="3246438"/>
            </a:xfrm>
            <a:custGeom>
              <a:avLst/>
              <a:gdLst>
                <a:gd name="T0" fmla="*/ 1032 w 1104"/>
                <a:gd name="T1" fmla="*/ 0 h 864"/>
                <a:gd name="T2" fmla="*/ 840 w 1104"/>
                <a:gd name="T3" fmla="*/ 0 h 864"/>
                <a:gd name="T4" fmla="*/ 816 w 1104"/>
                <a:gd name="T5" fmla="*/ 24 h 864"/>
                <a:gd name="T6" fmla="*/ 816 w 1104"/>
                <a:gd name="T7" fmla="*/ 144 h 864"/>
                <a:gd name="T8" fmla="*/ 648 w 1104"/>
                <a:gd name="T9" fmla="*/ 144 h 864"/>
                <a:gd name="T10" fmla="*/ 624 w 1104"/>
                <a:gd name="T11" fmla="*/ 168 h 864"/>
                <a:gd name="T12" fmla="*/ 624 w 1104"/>
                <a:gd name="T13" fmla="*/ 264 h 864"/>
                <a:gd name="T14" fmla="*/ 456 w 1104"/>
                <a:gd name="T15" fmla="*/ 264 h 864"/>
                <a:gd name="T16" fmla="*/ 432 w 1104"/>
                <a:gd name="T17" fmla="*/ 288 h 864"/>
                <a:gd name="T18" fmla="*/ 432 w 1104"/>
                <a:gd name="T19" fmla="*/ 384 h 864"/>
                <a:gd name="T20" fmla="*/ 264 w 1104"/>
                <a:gd name="T21" fmla="*/ 384 h 864"/>
                <a:gd name="T22" fmla="*/ 240 w 1104"/>
                <a:gd name="T23" fmla="*/ 408 h 864"/>
                <a:gd name="T24" fmla="*/ 240 w 1104"/>
                <a:gd name="T25" fmla="*/ 504 h 864"/>
                <a:gd name="T26" fmla="*/ 72 w 1104"/>
                <a:gd name="T27" fmla="*/ 504 h 864"/>
                <a:gd name="T28" fmla="*/ 48 w 1104"/>
                <a:gd name="T29" fmla="*/ 528 h 864"/>
                <a:gd name="T30" fmla="*/ 48 w 1104"/>
                <a:gd name="T31" fmla="*/ 816 h 864"/>
                <a:gd name="T32" fmla="*/ 0 w 1104"/>
                <a:gd name="T33" fmla="*/ 816 h 864"/>
                <a:gd name="T34" fmla="*/ 0 w 1104"/>
                <a:gd name="T35" fmla="*/ 864 h 864"/>
                <a:gd name="T36" fmla="*/ 1104 w 1104"/>
                <a:gd name="T37" fmla="*/ 864 h 864"/>
                <a:gd name="T38" fmla="*/ 1104 w 1104"/>
                <a:gd name="T39" fmla="*/ 816 h 864"/>
                <a:gd name="T40" fmla="*/ 1056 w 1104"/>
                <a:gd name="T41" fmla="*/ 816 h 864"/>
                <a:gd name="T42" fmla="*/ 1056 w 1104"/>
                <a:gd name="T43" fmla="*/ 24 h 864"/>
                <a:gd name="T44" fmla="*/ 1032 w 1104"/>
                <a:gd name="T45" fmla="*/ 0 h 864"/>
                <a:gd name="T46" fmla="*/ 96 w 1104"/>
                <a:gd name="T47" fmla="*/ 552 h 864"/>
                <a:gd name="T48" fmla="*/ 240 w 1104"/>
                <a:gd name="T49" fmla="*/ 552 h 864"/>
                <a:gd name="T50" fmla="*/ 240 w 1104"/>
                <a:gd name="T51" fmla="*/ 816 h 864"/>
                <a:gd name="T52" fmla="*/ 96 w 1104"/>
                <a:gd name="T53" fmla="*/ 816 h 864"/>
                <a:gd name="T54" fmla="*/ 96 w 1104"/>
                <a:gd name="T55" fmla="*/ 552 h 864"/>
                <a:gd name="T56" fmla="*/ 288 w 1104"/>
                <a:gd name="T57" fmla="*/ 432 h 864"/>
                <a:gd name="T58" fmla="*/ 432 w 1104"/>
                <a:gd name="T59" fmla="*/ 432 h 864"/>
                <a:gd name="T60" fmla="*/ 432 w 1104"/>
                <a:gd name="T61" fmla="*/ 816 h 864"/>
                <a:gd name="T62" fmla="*/ 288 w 1104"/>
                <a:gd name="T63" fmla="*/ 816 h 864"/>
                <a:gd name="T64" fmla="*/ 288 w 1104"/>
                <a:gd name="T65" fmla="*/ 432 h 864"/>
                <a:gd name="T66" fmla="*/ 480 w 1104"/>
                <a:gd name="T67" fmla="*/ 312 h 864"/>
                <a:gd name="T68" fmla="*/ 624 w 1104"/>
                <a:gd name="T69" fmla="*/ 312 h 864"/>
                <a:gd name="T70" fmla="*/ 624 w 1104"/>
                <a:gd name="T71" fmla="*/ 816 h 864"/>
                <a:gd name="T72" fmla="*/ 480 w 1104"/>
                <a:gd name="T73" fmla="*/ 816 h 864"/>
                <a:gd name="T74" fmla="*/ 480 w 1104"/>
                <a:gd name="T75" fmla="*/ 312 h 864"/>
                <a:gd name="T76" fmla="*/ 672 w 1104"/>
                <a:gd name="T77" fmla="*/ 192 h 864"/>
                <a:gd name="T78" fmla="*/ 816 w 1104"/>
                <a:gd name="T79" fmla="*/ 192 h 864"/>
                <a:gd name="T80" fmla="*/ 816 w 1104"/>
                <a:gd name="T81" fmla="*/ 816 h 864"/>
                <a:gd name="T82" fmla="*/ 672 w 1104"/>
                <a:gd name="T83" fmla="*/ 816 h 864"/>
                <a:gd name="T84" fmla="*/ 672 w 1104"/>
                <a:gd name="T85" fmla="*/ 192 h 864"/>
                <a:gd name="T86" fmla="*/ 864 w 1104"/>
                <a:gd name="T87" fmla="*/ 816 h 864"/>
                <a:gd name="T88" fmla="*/ 864 w 1104"/>
                <a:gd name="T89" fmla="*/ 48 h 864"/>
                <a:gd name="T90" fmla="*/ 1008 w 1104"/>
                <a:gd name="T91" fmla="*/ 48 h 864"/>
                <a:gd name="T92" fmla="*/ 1008 w 1104"/>
                <a:gd name="T93" fmla="*/ 816 h 864"/>
                <a:gd name="T94" fmla="*/ 864 w 1104"/>
                <a:gd name="T95" fmla="*/ 816 h 864"/>
                <a:gd name="T96" fmla="*/ 864 w 1104"/>
                <a:gd name="T97" fmla="*/ 816 h 864"/>
                <a:gd name="T98" fmla="*/ 864 w 1104"/>
                <a:gd name="T99" fmla="*/ 816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04" h="864">
                  <a:moveTo>
                    <a:pt x="1032" y="0"/>
                  </a:moveTo>
                  <a:cubicBezTo>
                    <a:pt x="840" y="0"/>
                    <a:pt x="840" y="0"/>
                    <a:pt x="840" y="0"/>
                  </a:cubicBezTo>
                  <a:cubicBezTo>
                    <a:pt x="827" y="0"/>
                    <a:pt x="816" y="11"/>
                    <a:pt x="816" y="24"/>
                  </a:cubicBezTo>
                  <a:cubicBezTo>
                    <a:pt x="816" y="144"/>
                    <a:pt x="816" y="144"/>
                    <a:pt x="816" y="144"/>
                  </a:cubicBezTo>
                  <a:cubicBezTo>
                    <a:pt x="648" y="144"/>
                    <a:pt x="648" y="144"/>
                    <a:pt x="648" y="144"/>
                  </a:cubicBezTo>
                  <a:cubicBezTo>
                    <a:pt x="635" y="144"/>
                    <a:pt x="624" y="155"/>
                    <a:pt x="624" y="168"/>
                  </a:cubicBezTo>
                  <a:cubicBezTo>
                    <a:pt x="624" y="264"/>
                    <a:pt x="624" y="264"/>
                    <a:pt x="624" y="264"/>
                  </a:cubicBezTo>
                  <a:cubicBezTo>
                    <a:pt x="456" y="264"/>
                    <a:pt x="456" y="264"/>
                    <a:pt x="456" y="264"/>
                  </a:cubicBezTo>
                  <a:cubicBezTo>
                    <a:pt x="443" y="264"/>
                    <a:pt x="432" y="275"/>
                    <a:pt x="432" y="288"/>
                  </a:cubicBezTo>
                  <a:cubicBezTo>
                    <a:pt x="432" y="384"/>
                    <a:pt x="432" y="384"/>
                    <a:pt x="432" y="384"/>
                  </a:cubicBezTo>
                  <a:cubicBezTo>
                    <a:pt x="264" y="384"/>
                    <a:pt x="264" y="384"/>
                    <a:pt x="264" y="384"/>
                  </a:cubicBezTo>
                  <a:cubicBezTo>
                    <a:pt x="251" y="384"/>
                    <a:pt x="240" y="395"/>
                    <a:pt x="240" y="408"/>
                  </a:cubicBezTo>
                  <a:cubicBezTo>
                    <a:pt x="240" y="504"/>
                    <a:pt x="240" y="504"/>
                    <a:pt x="240" y="504"/>
                  </a:cubicBezTo>
                  <a:cubicBezTo>
                    <a:pt x="72" y="504"/>
                    <a:pt x="72" y="504"/>
                    <a:pt x="72" y="504"/>
                  </a:cubicBezTo>
                  <a:cubicBezTo>
                    <a:pt x="59" y="504"/>
                    <a:pt x="48" y="515"/>
                    <a:pt x="48" y="528"/>
                  </a:cubicBezTo>
                  <a:cubicBezTo>
                    <a:pt x="48" y="816"/>
                    <a:pt x="48" y="816"/>
                    <a:pt x="48" y="816"/>
                  </a:cubicBezTo>
                  <a:cubicBezTo>
                    <a:pt x="0" y="816"/>
                    <a:pt x="0" y="816"/>
                    <a:pt x="0" y="816"/>
                  </a:cubicBezTo>
                  <a:cubicBezTo>
                    <a:pt x="0" y="864"/>
                    <a:pt x="0" y="864"/>
                    <a:pt x="0" y="864"/>
                  </a:cubicBezTo>
                  <a:cubicBezTo>
                    <a:pt x="1104" y="864"/>
                    <a:pt x="1104" y="864"/>
                    <a:pt x="1104" y="864"/>
                  </a:cubicBezTo>
                  <a:cubicBezTo>
                    <a:pt x="1104" y="816"/>
                    <a:pt x="1104" y="816"/>
                    <a:pt x="1104" y="816"/>
                  </a:cubicBezTo>
                  <a:cubicBezTo>
                    <a:pt x="1056" y="816"/>
                    <a:pt x="1056" y="816"/>
                    <a:pt x="1056" y="816"/>
                  </a:cubicBezTo>
                  <a:cubicBezTo>
                    <a:pt x="1056" y="24"/>
                    <a:pt x="1056" y="24"/>
                    <a:pt x="1056" y="24"/>
                  </a:cubicBezTo>
                  <a:cubicBezTo>
                    <a:pt x="1056" y="11"/>
                    <a:pt x="1045" y="0"/>
                    <a:pt x="1032" y="0"/>
                  </a:cubicBezTo>
                  <a:close/>
                  <a:moveTo>
                    <a:pt x="96" y="552"/>
                  </a:moveTo>
                  <a:cubicBezTo>
                    <a:pt x="240" y="552"/>
                    <a:pt x="240" y="552"/>
                    <a:pt x="240" y="552"/>
                  </a:cubicBezTo>
                  <a:cubicBezTo>
                    <a:pt x="240" y="816"/>
                    <a:pt x="240" y="816"/>
                    <a:pt x="240" y="816"/>
                  </a:cubicBezTo>
                  <a:cubicBezTo>
                    <a:pt x="96" y="816"/>
                    <a:pt x="96" y="816"/>
                    <a:pt x="96" y="816"/>
                  </a:cubicBezTo>
                  <a:lnTo>
                    <a:pt x="96" y="552"/>
                  </a:lnTo>
                  <a:close/>
                  <a:moveTo>
                    <a:pt x="288" y="432"/>
                  </a:moveTo>
                  <a:cubicBezTo>
                    <a:pt x="432" y="432"/>
                    <a:pt x="432" y="432"/>
                    <a:pt x="432" y="432"/>
                  </a:cubicBezTo>
                  <a:cubicBezTo>
                    <a:pt x="432" y="816"/>
                    <a:pt x="432" y="816"/>
                    <a:pt x="432" y="816"/>
                  </a:cubicBezTo>
                  <a:cubicBezTo>
                    <a:pt x="288" y="816"/>
                    <a:pt x="288" y="816"/>
                    <a:pt x="288" y="816"/>
                  </a:cubicBezTo>
                  <a:lnTo>
                    <a:pt x="288" y="432"/>
                  </a:lnTo>
                  <a:close/>
                  <a:moveTo>
                    <a:pt x="480" y="312"/>
                  </a:moveTo>
                  <a:cubicBezTo>
                    <a:pt x="624" y="312"/>
                    <a:pt x="624" y="312"/>
                    <a:pt x="624" y="312"/>
                  </a:cubicBezTo>
                  <a:cubicBezTo>
                    <a:pt x="624" y="816"/>
                    <a:pt x="624" y="816"/>
                    <a:pt x="624" y="816"/>
                  </a:cubicBezTo>
                  <a:cubicBezTo>
                    <a:pt x="480" y="816"/>
                    <a:pt x="480" y="816"/>
                    <a:pt x="480" y="816"/>
                  </a:cubicBezTo>
                  <a:lnTo>
                    <a:pt x="480" y="312"/>
                  </a:lnTo>
                  <a:close/>
                  <a:moveTo>
                    <a:pt x="672" y="192"/>
                  </a:moveTo>
                  <a:cubicBezTo>
                    <a:pt x="816" y="192"/>
                    <a:pt x="816" y="192"/>
                    <a:pt x="816" y="192"/>
                  </a:cubicBezTo>
                  <a:cubicBezTo>
                    <a:pt x="816" y="816"/>
                    <a:pt x="816" y="816"/>
                    <a:pt x="816" y="816"/>
                  </a:cubicBezTo>
                  <a:cubicBezTo>
                    <a:pt x="672" y="816"/>
                    <a:pt x="672" y="816"/>
                    <a:pt x="672" y="816"/>
                  </a:cubicBezTo>
                  <a:lnTo>
                    <a:pt x="672" y="192"/>
                  </a:lnTo>
                  <a:close/>
                  <a:moveTo>
                    <a:pt x="864" y="816"/>
                  </a:moveTo>
                  <a:cubicBezTo>
                    <a:pt x="864" y="48"/>
                    <a:pt x="864" y="48"/>
                    <a:pt x="864" y="48"/>
                  </a:cubicBezTo>
                  <a:cubicBezTo>
                    <a:pt x="1008" y="48"/>
                    <a:pt x="1008" y="48"/>
                    <a:pt x="1008" y="48"/>
                  </a:cubicBezTo>
                  <a:cubicBezTo>
                    <a:pt x="1008" y="816"/>
                    <a:pt x="1008" y="816"/>
                    <a:pt x="1008" y="816"/>
                  </a:cubicBezTo>
                  <a:lnTo>
                    <a:pt x="864" y="816"/>
                  </a:lnTo>
                  <a:close/>
                  <a:moveTo>
                    <a:pt x="864" y="816"/>
                  </a:moveTo>
                  <a:cubicBezTo>
                    <a:pt x="864" y="816"/>
                    <a:pt x="864" y="816"/>
                    <a:pt x="864" y="8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Tree>
    <p:extLst>
      <p:ext uri="{BB962C8B-B14F-4D97-AF65-F5344CB8AC3E}">
        <p14:creationId xmlns:p14="http://schemas.microsoft.com/office/powerpoint/2010/main" val="1361132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5361" name="think-cell Slide" r:id="rId4" imgW="359" imgH="360" progId="TCLayout.ActiveDocument.1">
                  <p:embed/>
                </p:oleObj>
              </mc:Choice>
              <mc:Fallback>
                <p:oleObj name="think-cell Slide" r:id="rId4" imgW="359" imgH="360" progId="TCLayout.ActiveDocument.1">
                  <p:embed/>
                  <p:pic>
                    <p:nvPicPr>
                      <p:cNvPr id="5" name="Object 4"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220782"/>
            <a:ext cx="7403149" cy="861774"/>
          </a:xfrm>
        </p:spPr>
        <p:txBody>
          <a:bodyPr vert="horz" wrap="square"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CREATE MACHINE LEARNING MODEL</a:t>
            </a:r>
            <a:br>
              <a:rPr lang="en-US" sz="2800" b="1" dirty="0">
                <a:latin typeface="Verdana" panose="020B0604030504040204" pitchFamily="34" charset="0"/>
                <a:ea typeface="Verdana" panose="020B0604030504040204" pitchFamily="34" charset="0"/>
              </a:rPr>
            </a:br>
            <a:r>
              <a:rPr lang="en-US" sz="2800" b="1" dirty="0">
                <a:latin typeface="Verdana" panose="020B0604030504040204" pitchFamily="34" charset="0"/>
                <a:ea typeface="Verdana" panose="020B0604030504040204" pitchFamily="34" charset="0"/>
              </a:rPr>
              <a:t>FOR PREDICTION</a:t>
            </a:r>
            <a:endParaRPr lang="en-US" sz="2800" dirty="0">
              <a:latin typeface="Verdana" panose="020B0604030504040204" pitchFamily="34" charset="0"/>
              <a:ea typeface="Verdana" panose="020B0604030504040204" pitchFamily="34" charset="0"/>
            </a:endParaRPr>
          </a:p>
        </p:txBody>
      </p:sp>
      <p:sp>
        <p:nvSpPr>
          <p:cNvPr id="60"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14</a:t>
            </a:fld>
            <a:endParaRPr lang="en-IN"/>
          </a:p>
        </p:txBody>
      </p:sp>
      <p:sp>
        <p:nvSpPr>
          <p:cNvPr id="4" name="Can 3">
            <a:extLst>
              <a:ext uri="{FF2B5EF4-FFF2-40B4-BE49-F238E27FC236}">
                <a16:creationId xmlns:a16="http://schemas.microsoft.com/office/drawing/2014/main" id="{FD7E7573-5ABF-2543-8EAD-EE95EC72E673}"/>
              </a:ext>
            </a:extLst>
          </p:cNvPr>
          <p:cNvSpPr/>
          <p:nvPr/>
        </p:nvSpPr>
        <p:spPr>
          <a:xfrm>
            <a:off x="87352" y="2741443"/>
            <a:ext cx="1402080" cy="201168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DATASET</a:t>
            </a:r>
          </a:p>
        </p:txBody>
      </p:sp>
      <p:sp>
        <p:nvSpPr>
          <p:cNvPr id="8" name="Rectangle 7">
            <a:extLst>
              <a:ext uri="{FF2B5EF4-FFF2-40B4-BE49-F238E27FC236}">
                <a16:creationId xmlns:a16="http://schemas.microsoft.com/office/drawing/2014/main" id="{5FC69038-F10B-3340-8882-0C84FA8F6410}"/>
              </a:ext>
            </a:extLst>
          </p:cNvPr>
          <p:cNvSpPr/>
          <p:nvPr/>
        </p:nvSpPr>
        <p:spPr>
          <a:xfrm>
            <a:off x="3048000" y="2828836"/>
            <a:ext cx="6096000" cy="1200329"/>
          </a:xfrm>
          <a:prstGeom prst="rect">
            <a:avLst/>
          </a:prstGeom>
        </p:spPr>
        <p:txBody>
          <a:bodyPr>
            <a:spAutoFit/>
          </a:bodyPr>
          <a:lstStyle/>
          <a:p>
            <a:br>
              <a:rPr lang="en-US" dirty="0">
                <a:latin typeface="Times" pitchFamily="2" charset="0"/>
              </a:rPr>
            </a:br>
            <a:endParaRPr lang="en-US" dirty="0">
              <a:latin typeface="Times" pitchFamily="2" charset="0"/>
            </a:endParaRPr>
          </a:p>
          <a:p>
            <a:br>
              <a:rPr lang="en-US" dirty="0">
                <a:latin typeface="Times" pitchFamily="2" charset="0"/>
              </a:rPr>
            </a:br>
            <a:endParaRPr lang="en-US" dirty="0">
              <a:effectLst/>
              <a:latin typeface="Times" pitchFamily="2" charset="0"/>
            </a:endParaRPr>
          </a:p>
        </p:txBody>
      </p:sp>
      <p:grpSp>
        <p:nvGrpSpPr>
          <p:cNvPr id="21" name="Group 20">
            <a:extLst>
              <a:ext uri="{FF2B5EF4-FFF2-40B4-BE49-F238E27FC236}">
                <a16:creationId xmlns:a16="http://schemas.microsoft.com/office/drawing/2014/main" id="{601346C3-B4DB-034A-A8C2-8459CD3748A2}"/>
              </a:ext>
            </a:extLst>
          </p:cNvPr>
          <p:cNvGrpSpPr/>
          <p:nvPr/>
        </p:nvGrpSpPr>
        <p:grpSpPr>
          <a:xfrm>
            <a:off x="1952046" y="1519341"/>
            <a:ext cx="1317873" cy="2412637"/>
            <a:chOff x="2678904" y="1873125"/>
            <a:chExt cx="1402081" cy="3043196"/>
          </a:xfrm>
        </p:grpSpPr>
        <p:pic>
          <p:nvPicPr>
            <p:cNvPr id="30722" name="Picture 2" descr="Image result for compile mode keras">
              <a:extLst>
                <a:ext uri="{FF2B5EF4-FFF2-40B4-BE49-F238E27FC236}">
                  <a16:creationId xmlns:a16="http://schemas.microsoft.com/office/drawing/2014/main" id="{1075A26F-8E8A-DD48-B019-FD6979E1652B}"/>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678904" y="1873125"/>
              <a:ext cx="1402081" cy="2011680"/>
            </a:xfrm>
            <a:prstGeom prst="rect">
              <a:avLst/>
            </a:prstGeom>
            <a:noFill/>
            <a:effectLst>
              <a:glow rad="635000">
                <a:schemeClr val="accent1">
                  <a:alpha val="64000"/>
                </a:schemeClr>
              </a:glow>
            </a:effectLst>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F3B70D31-763B-9547-9216-6E42156AA3B7}"/>
                </a:ext>
              </a:extLst>
            </p:cNvPr>
            <p:cNvSpPr txBox="1"/>
            <p:nvPr/>
          </p:nvSpPr>
          <p:spPr>
            <a:xfrm>
              <a:off x="2910915" y="4101067"/>
              <a:ext cx="1099597" cy="815254"/>
            </a:xfrm>
            <a:prstGeom prst="rect">
              <a:avLst/>
            </a:prstGeom>
            <a:noFill/>
          </p:spPr>
          <p:txBody>
            <a:bodyPr wrap="square" rtlCol="0">
              <a:spAutoFit/>
            </a:bodyPr>
            <a:lstStyle/>
            <a:p>
              <a:r>
                <a:rPr lang="en-US" b="1" dirty="0"/>
                <a:t>BUILD MODEL</a:t>
              </a:r>
            </a:p>
          </p:txBody>
        </p:sp>
      </p:grpSp>
      <p:grpSp>
        <p:nvGrpSpPr>
          <p:cNvPr id="20" name="Group 19">
            <a:extLst>
              <a:ext uri="{FF2B5EF4-FFF2-40B4-BE49-F238E27FC236}">
                <a16:creationId xmlns:a16="http://schemas.microsoft.com/office/drawing/2014/main" id="{8552316E-64D0-A248-8B30-9F8797FDABC6}"/>
              </a:ext>
            </a:extLst>
          </p:cNvPr>
          <p:cNvGrpSpPr/>
          <p:nvPr/>
        </p:nvGrpSpPr>
        <p:grpSpPr>
          <a:xfrm>
            <a:off x="4038686" y="3373845"/>
            <a:ext cx="1679171" cy="2837653"/>
            <a:chOff x="5094406" y="3274310"/>
            <a:chExt cx="1679171" cy="2837653"/>
          </a:xfrm>
        </p:grpSpPr>
        <p:pic>
          <p:nvPicPr>
            <p:cNvPr id="30724" name="Picture 4" descr="Image result for compile LMTS model">
              <a:extLst>
                <a:ext uri="{FF2B5EF4-FFF2-40B4-BE49-F238E27FC236}">
                  <a16:creationId xmlns:a16="http://schemas.microsoft.com/office/drawing/2014/main" id="{59873952-8574-7843-BE32-227418E93B9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94406" y="3274310"/>
              <a:ext cx="1402080" cy="2011681"/>
            </a:xfrm>
            <a:prstGeom prst="rect">
              <a:avLst/>
            </a:prstGeom>
            <a:noFill/>
            <a:effectLst>
              <a:glow rad="584200">
                <a:schemeClr val="accent1">
                  <a:alpha val="65000"/>
                </a:schemeClr>
              </a:glow>
            </a:effectLst>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0CE0EA93-0AD0-0F44-AFDF-73E5C1E7EC2B}"/>
                </a:ext>
              </a:extLst>
            </p:cNvPr>
            <p:cNvSpPr txBox="1"/>
            <p:nvPr/>
          </p:nvSpPr>
          <p:spPr>
            <a:xfrm>
              <a:off x="5371497" y="5465632"/>
              <a:ext cx="1402080" cy="646331"/>
            </a:xfrm>
            <a:prstGeom prst="rect">
              <a:avLst/>
            </a:prstGeom>
            <a:noFill/>
          </p:spPr>
          <p:txBody>
            <a:bodyPr wrap="square" rtlCol="0">
              <a:spAutoFit/>
            </a:bodyPr>
            <a:lstStyle/>
            <a:p>
              <a:r>
                <a:rPr lang="en-US" b="1" dirty="0"/>
                <a:t>COMPILE MODEL</a:t>
              </a:r>
            </a:p>
          </p:txBody>
        </p:sp>
      </p:grpSp>
      <p:grpSp>
        <p:nvGrpSpPr>
          <p:cNvPr id="19" name="Group 18">
            <a:extLst>
              <a:ext uri="{FF2B5EF4-FFF2-40B4-BE49-F238E27FC236}">
                <a16:creationId xmlns:a16="http://schemas.microsoft.com/office/drawing/2014/main" id="{3082AC59-4521-6341-B5DA-21A7E84D84EB}"/>
              </a:ext>
            </a:extLst>
          </p:cNvPr>
          <p:cNvGrpSpPr/>
          <p:nvPr/>
        </p:nvGrpSpPr>
        <p:grpSpPr>
          <a:xfrm>
            <a:off x="6227131" y="1657536"/>
            <a:ext cx="1982792" cy="2395120"/>
            <a:chOff x="7504113" y="1873124"/>
            <a:chExt cx="1468759" cy="2815210"/>
          </a:xfrm>
        </p:grpSpPr>
        <p:pic>
          <p:nvPicPr>
            <p:cNvPr id="30726" name="Picture 6">
              <a:extLst>
                <a:ext uri="{FF2B5EF4-FFF2-40B4-BE49-F238E27FC236}">
                  <a16:creationId xmlns:a16="http://schemas.microsoft.com/office/drawing/2014/main" id="{C15304C5-D79A-7044-831C-2B7D8000C08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504113" y="1873124"/>
              <a:ext cx="1291912" cy="2011681"/>
            </a:xfrm>
            <a:prstGeom prst="rect">
              <a:avLst/>
            </a:prstGeom>
            <a:noFill/>
            <a:effectLst>
              <a:glow rad="469900">
                <a:schemeClr val="accent1">
                  <a:alpha val="75000"/>
                </a:schemeClr>
              </a:glow>
            </a:effectLst>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719EA3A5-88F6-CA4C-B726-73DBC5AE38CA}"/>
                </a:ext>
              </a:extLst>
            </p:cNvPr>
            <p:cNvSpPr txBox="1"/>
            <p:nvPr/>
          </p:nvSpPr>
          <p:spPr>
            <a:xfrm>
              <a:off x="7680960" y="4042003"/>
              <a:ext cx="1291912" cy="646331"/>
            </a:xfrm>
            <a:prstGeom prst="rect">
              <a:avLst/>
            </a:prstGeom>
            <a:noFill/>
          </p:spPr>
          <p:txBody>
            <a:bodyPr wrap="square" rtlCol="0">
              <a:spAutoFit/>
            </a:bodyPr>
            <a:lstStyle/>
            <a:p>
              <a:r>
                <a:rPr lang="en-US" b="1" dirty="0"/>
                <a:t>TRAIN MODEL</a:t>
              </a:r>
            </a:p>
          </p:txBody>
        </p:sp>
      </p:grpSp>
      <p:grpSp>
        <p:nvGrpSpPr>
          <p:cNvPr id="24" name="Group 23">
            <a:extLst>
              <a:ext uri="{FF2B5EF4-FFF2-40B4-BE49-F238E27FC236}">
                <a16:creationId xmlns:a16="http://schemas.microsoft.com/office/drawing/2014/main" id="{AC69D270-4796-8F4E-A6BC-7C8E4020A179}"/>
              </a:ext>
            </a:extLst>
          </p:cNvPr>
          <p:cNvGrpSpPr/>
          <p:nvPr/>
        </p:nvGrpSpPr>
        <p:grpSpPr>
          <a:xfrm>
            <a:off x="8383717" y="4027965"/>
            <a:ext cx="2069433" cy="2341825"/>
            <a:chOff x="8972874" y="4101067"/>
            <a:chExt cx="2069433" cy="2341825"/>
          </a:xfrm>
        </p:grpSpPr>
        <p:pic>
          <p:nvPicPr>
            <p:cNvPr id="30728" name="Picture 8" descr="Image result for Testing data Machine learning">
              <a:extLst>
                <a:ext uri="{FF2B5EF4-FFF2-40B4-BE49-F238E27FC236}">
                  <a16:creationId xmlns:a16="http://schemas.microsoft.com/office/drawing/2014/main" id="{8AB7F892-6A6C-644B-97B4-E09DC9614CE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972874" y="4101067"/>
              <a:ext cx="1744052" cy="1939779"/>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4ED2D4C5-2D34-F64E-99FC-BE855E922F4E}"/>
                </a:ext>
              </a:extLst>
            </p:cNvPr>
            <p:cNvSpPr txBox="1"/>
            <p:nvPr/>
          </p:nvSpPr>
          <p:spPr>
            <a:xfrm>
              <a:off x="9215120" y="6073560"/>
              <a:ext cx="1827187" cy="369332"/>
            </a:xfrm>
            <a:prstGeom prst="rect">
              <a:avLst/>
            </a:prstGeom>
            <a:noFill/>
          </p:spPr>
          <p:txBody>
            <a:bodyPr wrap="square" rtlCol="0">
              <a:spAutoFit/>
            </a:bodyPr>
            <a:lstStyle/>
            <a:p>
              <a:r>
                <a:rPr lang="en-US" b="1" dirty="0"/>
                <a:t>TESTING</a:t>
              </a:r>
            </a:p>
          </p:txBody>
        </p:sp>
      </p:grpSp>
      <p:grpSp>
        <p:nvGrpSpPr>
          <p:cNvPr id="56" name="Group 55">
            <a:extLst>
              <a:ext uri="{FF2B5EF4-FFF2-40B4-BE49-F238E27FC236}">
                <a16:creationId xmlns:a16="http://schemas.microsoft.com/office/drawing/2014/main" id="{09A426BB-81CE-C14F-A2FF-15615C30CF82}"/>
              </a:ext>
            </a:extLst>
          </p:cNvPr>
          <p:cNvGrpSpPr/>
          <p:nvPr/>
        </p:nvGrpSpPr>
        <p:grpSpPr>
          <a:xfrm>
            <a:off x="10132529" y="1568326"/>
            <a:ext cx="1731167" cy="2409818"/>
            <a:chOff x="10132529" y="1568326"/>
            <a:chExt cx="1731167" cy="2409818"/>
          </a:xfrm>
        </p:grpSpPr>
        <p:pic>
          <p:nvPicPr>
            <p:cNvPr id="30730" name="Picture 10" descr="Image result for predict icon LSTM">
              <a:extLst>
                <a:ext uri="{FF2B5EF4-FFF2-40B4-BE49-F238E27FC236}">
                  <a16:creationId xmlns:a16="http://schemas.microsoft.com/office/drawing/2014/main" id="{EECA818C-1104-7F4F-9B37-985AA36EA90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132529" y="1568326"/>
              <a:ext cx="1595194" cy="1924579"/>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85D1652A-0F06-1541-B341-F1256B3709B0}"/>
                </a:ext>
              </a:extLst>
            </p:cNvPr>
            <p:cNvSpPr txBox="1"/>
            <p:nvPr/>
          </p:nvSpPr>
          <p:spPr>
            <a:xfrm>
              <a:off x="10268502" y="3608812"/>
              <a:ext cx="1595194" cy="369332"/>
            </a:xfrm>
            <a:prstGeom prst="rect">
              <a:avLst/>
            </a:prstGeom>
            <a:noFill/>
          </p:spPr>
          <p:txBody>
            <a:bodyPr wrap="square" rtlCol="0">
              <a:spAutoFit/>
            </a:bodyPr>
            <a:lstStyle/>
            <a:p>
              <a:r>
                <a:rPr lang="en-US" b="1" dirty="0"/>
                <a:t>PREDICTION</a:t>
              </a:r>
            </a:p>
          </p:txBody>
        </p:sp>
      </p:grpSp>
      <mc:AlternateContent xmlns:mc="http://schemas.openxmlformats.org/markup-compatibility/2006" xmlns:p14="http://schemas.microsoft.com/office/powerpoint/2010/main">
        <mc:Choice Requires="p14">
          <p:contentPart p14:bwMode="auto" r:id="rId11">
            <p14:nvContentPartPr>
              <p14:cNvPr id="28" name="Ink 27">
                <a:extLst>
                  <a:ext uri="{FF2B5EF4-FFF2-40B4-BE49-F238E27FC236}">
                    <a16:creationId xmlns:a16="http://schemas.microsoft.com/office/drawing/2014/main" id="{940E917B-2906-2842-AB06-94AAB2153646}"/>
                  </a:ext>
                </a:extLst>
              </p14:cNvPr>
              <p14:cNvContentPartPr/>
              <p14:nvPr/>
            </p14:nvContentPartPr>
            <p14:xfrm>
              <a:off x="1032200" y="-1141960"/>
              <a:ext cx="5040" cy="5040"/>
            </p14:xfrm>
          </p:contentPart>
        </mc:Choice>
        <mc:Fallback xmlns="">
          <p:pic>
            <p:nvPicPr>
              <p:cNvPr id="28" name="Ink 27">
                <a:extLst>
                  <a:ext uri="{FF2B5EF4-FFF2-40B4-BE49-F238E27FC236}">
                    <a16:creationId xmlns:a16="http://schemas.microsoft.com/office/drawing/2014/main" id="{940E917B-2906-2842-AB06-94AAB2153646}"/>
                  </a:ext>
                </a:extLst>
              </p:cNvPr>
              <p:cNvPicPr/>
              <p:nvPr/>
            </p:nvPicPr>
            <p:blipFill>
              <a:blip r:embed="rId12"/>
              <a:stretch>
                <a:fillRect/>
              </a:stretch>
            </p:blipFill>
            <p:spPr>
              <a:xfrm>
                <a:off x="1023560" y="-1150960"/>
                <a:ext cx="22680" cy="22680"/>
              </a:xfrm>
              <a:prstGeom prst="rect">
                <a:avLst/>
              </a:prstGeom>
            </p:spPr>
          </p:pic>
        </mc:Fallback>
      </mc:AlternateContent>
      <p:cxnSp>
        <p:nvCxnSpPr>
          <p:cNvPr id="36" name="Straight Arrow Connector 35">
            <a:extLst>
              <a:ext uri="{FF2B5EF4-FFF2-40B4-BE49-F238E27FC236}">
                <a16:creationId xmlns:a16="http://schemas.microsoft.com/office/drawing/2014/main" id="{6FA42CF3-D241-3A48-8D2C-8F42B94D7AE8}"/>
              </a:ext>
            </a:extLst>
          </p:cNvPr>
          <p:cNvCxnSpPr>
            <a:cxnSpLocks/>
          </p:cNvCxnSpPr>
          <p:nvPr/>
        </p:nvCxnSpPr>
        <p:spPr>
          <a:xfrm flipV="1">
            <a:off x="886654" y="1828801"/>
            <a:ext cx="1065392" cy="1000035"/>
          </a:xfrm>
          <a:prstGeom prst="straightConnector1">
            <a:avLst/>
          </a:prstGeom>
          <a:ln w="254000" cmpd="sng">
            <a:solidFill>
              <a:schemeClr val="accent6">
                <a:lumMod val="75000"/>
              </a:schemeClr>
            </a:solidFill>
            <a:headEnd w="med" len="med"/>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468B685-BC6C-5F46-A582-6BE595FE9488}"/>
              </a:ext>
            </a:extLst>
          </p:cNvPr>
          <p:cNvCxnSpPr>
            <a:cxnSpLocks/>
          </p:cNvCxnSpPr>
          <p:nvPr/>
        </p:nvCxnSpPr>
        <p:spPr>
          <a:xfrm>
            <a:off x="3319849" y="1983696"/>
            <a:ext cx="1177339" cy="1327683"/>
          </a:xfrm>
          <a:prstGeom prst="straightConnector1">
            <a:avLst/>
          </a:prstGeom>
          <a:ln w="254000" cmpd="sng">
            <a:solidFill>
              <a:schemeClr val="accent6">
                <a:lumMod val="75000"/>
              </a:schemeClr>
            </a:solidFill>
            <a:headEnd w="med" len="med"/>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BDF06F6A-C9A4-A34D-B99F-63E07D43C5D5}"/>
              </a:ext>
            </a:extLst>
          </p:cNvPr>
          <p:cNvCxnSpPr>
            <a:cxnSpLocks/>
          </p:cNvCxnSpPr>
          <p:nvPr/>
        </p:nvCxnSpPr>
        <p:spPr>
          <a:xfrm flipV="1">
            <a:off x="5294821" y="2017484"/>
            <a:ext cx="971449" cy="1238960"/>
          </a:xfrm>
          <a:prstGeom prst="straightConnector1">
            <a:avLst/>
          </a:prstGeom>
          <a:ln w="254000" cmpd="sng">
            <a:solidFill>
              <a:schemeClr val="accent6">
                <a:lumMod val="75000"/>
              </a:schemeClr>
            </a:solidFill>
            <a:headEnd w="med" len="med"/>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29960D9-5B07-D445-B879-08F0161D32FB}"/>
              </a:ext>
            </a:extLst>
          </p:cNvPr>
          <p:cNvCxnSpPr>
            <a:cxnSpLocks/>
          </p:cNvCxnSpPr>
          <p:nvPr/>
        </p:nvCxnSpPr>
        <p:spPr>
          <a:xfrm>
            <a:off x="8236791" y="2544891"/>
            <a:ext cx="559263" cy="1466717"/>
          </a:xfrm>
          <a:prstGeom prst="straightConnector1">
            <a:avLst/>
          </a:prstGeom>
          <a:ln w="254000" cmpd="sng">
            <a:solidFill>
              <a:schemeClr val="accent6">
                <a:lumMod val="75000"/>
              </a:schemeClr>
            </a:solidFill>
            <a:headEnd w="med" len="med"/>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02D0D2EC-9B29-5D4A-A1FD-8C0BA3ABB1FB}"/>
              </a:ext>
            </a:extLst>
          </p:cNvPr>
          <p:cNvCxnSpPr>
            <a:cxnSpLocks/>
          </p:cNvCxnSpPr>
          <p:nvPr/>
        </p:nvCxnSpPr>
        <p:spPr>
          <a:xfrm flipV="1">
            <a:off x="9255743" y="2328818"/>
            <a:ext cx="872026" cy="1636336"/>
          </a:xfrm>
          <a:prstGeom prst="straightConnector1">
            <a:avLst/>
          </a:prstGeom>
          <a:ln w="254000" cmpd="sng">
            <a:solidFill>
              <a:schemeClr val="accent6">
                <a:lumMod val="75000"/>
              </a:schemeClr>
            </a:solidFill>
            <a:headEnd w="med"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9035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22424660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385"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220782"/>
            <a:ext cx="6983413" cy="861774"/>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Data visualization: </a:t>
            </a:r>
            <a:br>
              <a:rPr lang="en-US" sz="2800" b="1" dirty="0">
                <a:latin typeface="Verdana" panose="020B0604030504040204" pitchFamily="34" charset="0"/>
                <a:ea typeface="Verdana" panose="020B0604030504040204" pitchFamily="34" charset="0"/>
              </a:rPr>
            </a:br>
            <a:r>
              <a:rPr lang="en-US" sz="2800" b="1" dirty="0">
                <a:latin typeface="Verdana" panose="020B0604030504040204" pitchFamily="34" charset="0"/>
                <a:ea typeface="Verdana" panose="020B0604030504040204" pitchFamily="34" charset="0"/>
              </a:rPr>
              <a:t>Linear Regression Model</a:t>
            </a:r>
            <a:endParaRPr lang="en-US" sz="2800" dirty="0">
              <a:latin typeface="Verdana" panose="020B0604030504040204" pitchFamily="34" charset="0"/>
              <a:ea typeface="Verdana" panose="020B0604030504040204" pitchFamily="34" charset="0"/>
            </a:endParaRPr>
          </a:p>
        </p:txBody>
      </p:sp>
      <p:sp>
        <p:nvSpPr>
          <p:cNvPr id="60"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15</a:t>
            </a:fld>
            <a:endParaRPr lang="en-IN"/>
          </a:p>
        </p:txBody>
      </p:sp>
      <p:pic>
        <p:nvPicPr>
          <p:cNvPr id="15" name="Picture 2">
            <a:extLst>
              <a:ext uri="{FF2B5EF4-FFF2-40B4-BE49-F238E27FC236}">
                <a16:creationId xmlns:a16="http://schemas.microsoft.com/office/drawing/2014/main" id="{1F45E665-4CF5-455C-A8D4-D95358A6C5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56180" y="1614196"/>
            <a:ext cx="7903027" cy="4767943"/>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6EC52589-8DE7-4E7E-B29F-BED461AD1822}"/>
              </a:ext>
            </a:extLst>
          </p:cNvPr>
          <p:cNvSpPr/>
          <p:nvPr/>
        </p:nvSpPr>
        <p:spPr>
          <a:xfrm>
            <a:off x="58723" y="2028825"/>
            <a:ext cx="3322040" cy="1400175"/>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pPr marL="342900" indent="-342900">
              <a:buFont typeface="Wingdings" panose="05000000000000000000" pitchFamily="2" charset="2"/>
              <a:buChar char="Ø"/>
            </a:pPr>
            <a:r>
              <a:rPr lang="en-US" sz="2000" spc="-10" dirty="0">
                <a:solidFill>
                  <a:schemeClr val="bg1"/>
                </a:solidFill>
                <a:latin typeface="Verdana" panose="020B0604030504040204" pitchFamily="34" charset="0"/>
                <a:ea typeface="Verdana" panose="020B0604030504040204" pitchFamily="34" charset="0"/>
                <a:cs typeface="Arial"/>
              </a:rPr>
              <a:t>RMSE:       4.1048</a:t>
            </a:r>
          </a:p>
        </p:txBody>
      </p:sp>
    </p:spTree>
    <p:extLst>
      <p:ext uri="{BB962C8B-B14F-4D97-AF65-F5344CB8AC3E}">
        <p14:creationId xmlns:p14="http://schemas.microsoft.com/office/powerpoint/2010/main" val="3727745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7409" name="think-cell Slide" r:id="rId4" imgW="359" imgH="360" progId="TCLayout.ActiveDocument.1">
                  <p:embed/>
                </p:oleObj>
              </mc:Choice>
              <mc:Fallback>
                <p:oleObj name="think-cell Slide" r:id="rId4" imgW="359" imgH="360" progId="TCLayout.ActiveDocument.1">
                  <p:embed/>
                  <p:pic>
                    <p:nvPicPr>
                      <p:cNvPr id="5" name="Object 4"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220782"/>
            <a:ext cx="6983413" cy="861774"/>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Data visualization: </a:t>
            </a:r>
            <a:br>
              <a:rPr lang="en-US" sz="2800" b="1" dirty="0">
                <a:latin typeface="Verdana" panose="020B0604030504040204" pitchFamily="34" charset="0"/>
                <a:ea typeface="Verdana" panose="020B0604030504040204" pitchFamily="34" charset="0"/>
              </a:rPr>
            </a:br>
            <a:r>
              <a:rPr lang="en-US" sz="2800" b="1" dirty="0">
                <a:latin typeface="Verdana" panose="020B0604030504040204" pitchFamily="34" charset="0"/>
                <a:ea typeface="Verdana" panose="020B0604030504040204" pitchFamily="34" charset="0"/>
              </a:rPr>
              <a:t>KNN (K Nearest Neighbor) Model</a:t>
            </a:r>
            <a:endParaRPr lang="en-US" sz="2800" dirty="0">
              <a:latin typeface="Verdana" panose="020B0604030504040204" pitchFamily="34" charset="0"/>
              <a:ea typeface="Verdana" panose="020B0604030504040204" pitchFamily="34" charset="0"/>
            </a:endParaRPr>
          </a:p>
        </p:txBody>
      </p:sp>
      <p:sp>
        <p:nvSpPr>
          <p:cNvPr id="60"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16</a:t>
            </a:fld>
            <a:endParaRPr lang="en-IN"/>
          </a:p>
        </p:txBody>
      </p:sp>
      <p:pic>
        <p:nvPicPr>
          <p:cNvPr id="13" name="Picture 2">
            <a:extLst>
              <a:ext uri="{FF2B5EF4-FFF2-40B4-BE49-F238E27FC236}">
                <a16:creationId xmlns:a16="http://schemas.microsoft.com/office/drawing/2014/main" id="{6816E16D-B03B-4759-AA63-8BBE5E0560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06598" y="1924842"/>
            <a:ext cx="8305991" cy="4328395"/>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FCCDBD0F-64D4-46AA-A273-6B165049BF3E}"/>
              </a:ext>
            </a:extLst>
          </p:cNvPr>
          <p:cNvSpPr/>
          <p:nvPr/>
        </p:nvSpPr>
        <p:spPr>
          <a:xfrm>
            <a:off x="58723" y="2028825"/>
            <a:ext cx="3322040" cy="1400175"/>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pPr marL="342900" indent="-342900">
              <a:buFont typeface="Wingdings" panose="05000000000000000000" pitchFamily="2" charset="2"/>
              <a:buChar char="Ø"/>
            </a:pPr>
            <a:r>
              <a:rPr lang="en-US" sz="2000" spc="-10" dirty="0">
                <a:solidFill>
                  <a:schemeClr val="bg1"/>
                </a:solidFill>
                <a:latin typeface="Verdana" panose="020B0604030504040204" pitchFamily="34" charset="0"/>
                <a:ea typeface="Verdana" panose="020B0604030504040204" pitchFamily="34" charset="0"/>
                <a:cs typeface="Arial"/>
              </a:rPr>
              <a:t>RMSE:       8.4823</a:t>
            </a:r>
          </a:p>
        </p:txBody>
      </p:sp>
    </p:spTree>
    <p:extLst>
      <p:ext uri="{BB962C8B-B14F-4D97-AF65-F5344CB8AC3E}">
        <p14:creationId xmlns:p14="http://schemas.microsoft.com/office/powerpoint/2010/main" val="2801395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8433" name="think-cell Slide" r:id="rId4" imgW="359" imgH="360" progId="TCLayout.ActiveDocument.1">
                  <p:embed/>
                </p:oleObj>
              </mc:Choice>
              <mc:Fallback>
                <p:oleObj name="think-cell Slide" r:id="rId4" imgW="359" imgH="360" progId="TCLayout.ActiveDocument.1">
                  <p:embed/>
                  <p:pic>
                    <p:nvPicPr>
                      <p:cNvPr id="5" name="Object 4"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85797" y="220782"/>
            <a:ext cx="7277027" cy="861774"/>
          </a:xfrm>
        </p:spPr>
        <p:txBody>
          <a:bodyPr vert="horz" wrap="square"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Data visualization: </a:t>
            </a:r>
            <a:br>
              <a:rPr lang="en-US" sz="2800" b="1" dirty="0">
                <a:latin typeface="Verdana" panose="020B0604030504040204" pitchFamily="34" charset="0"/>
                <a:ea typeface="Verdana" panose="020B0604030504040204" pitchFamily="34" charset="0"/>
              </a:rPr>
            </a:br>
            <a:r>
              <a:rPr lang="en-US" sz="2800" b="1" dirty="0">
                <a:latin typeface="Verdana" panose="020B0604030504040204" pitchFamily="34" charset="0"/>
                <a:ea typeface="Verdana" panose="020B0604030504040204" pitchFamily="34" charset="0"/>
              </a:rPr>
              <a:t>SVM (SUPPORT VECTOR MACHINE)</a:t>
            </a:r>
            <a:endParaRPr lang="en-US" sz="2800" dirty="0">
              <a:latin typeface="Verdana" panose="020B0604030504040204" pitchFamily="34" charset="0"/>
              <a:ea typeface="Verdana" panose="020B0604030504040204" pitchFamily="34" charset="0"/>
            </a:endParaRPr>
          </a:p>
        </p:txBody>
      </p:sp>
      <p:sp>
        <p:nvSpPr>
          <p:cNvPr id="60"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17</a:t>
            </a:fld>
            <a:endParaRPr lang="en-IN"/>
          </a:p>
        </p:txBody>
      </p:sp>
      <p:sp>
        <p:nvSpPr>
          <p:cNvPr id="14" name="Rectangle 13">
            <a:extLst>
              <a:ext uri="{FF2B5EF4-FFF2-40B4-BE49-F238E27FC236}">
                <a16:creationId xmlns:a16="http://schemas.microsoft.com/office/drawing/2014/main" id="{84FB6510-0489-4CA3-B363-CED2122DE1AC}"/>
              </a:ext>
            </a:extLst>
          </p:cNvPr>
          <p:cNvSpPr/>
          <p:nvPr/>
        </p:nvSpPr>
        <p:spPr>
          <a:xfrm>
            <a:off x="85796" y="2028825"/>
            <a:ext cx="3320133" cy="1400175"/>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pPr marL="342900" indent="-342900">
              <a:buFont typeface="Wingdings" panose="05000000000000000000" pitchFamily="2" charset="2"/>
              <a:buChar char="Ø"/>
            </a:pPr>
            <a:r>
              <a:rPr lang="en-US" sz="2000" spc="-10" dirty="0">
                <a:solidFill>
                  <a:schemeClr val="bg1"/>
                </a:solidFill>
                <a:latin typeface="Verdana" panose="020B0604030504040204" pitchFamily="34" charset="0"/>
                <a:ea typeface="Verdana" panose="020B0604030504040204" pitchFamily="34" charset="0"/>
                <a:cs typeface="Arial"/>
              </a:rPr>
              <a:t>RMSE: 4.3509</a:t>
            </a:r>
          </a:p>
        </p:txBody>
      </p:sp>
      <p:pic>
        <p:nvPicPr>
          <p:cNvPr id="15" name="Picture 2">
            <a:extLst>
              <a:ext uri="{FF2B5EF4-FFF2-40B4-BE49-F238E27FC236}">
                <a16:creationId xmlns:a16="http://schemas.microsoft.com/office/drawing/2014/main" id="{D3C3BB9C-9B88-40A1-B745-98DBDECEE89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34437" y="1524120"/>
            <a:ext cx="7759815" cy="48381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35811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9457" name="think-cell Slide" r:id="rId4" imgW="359" imgH="360" progId="TCLayout.ActiveDocument.1">
                  <p:embed/>
                </p:oleObj>
              </mc:Choice>
              <mc:Fallback>
                <p:oleObj name="think-cell Slide" r:id="rId4" imgW="359" imgH="360" progId="TCLayout.ActiveDocument.1">
                  <p:embed/>
                  <p:pic>
                    <p:nvPicPr>
                      <p:cNvPr id="5" name="Object 4"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85797" y="5338"/>
            <a:ext cx="7277027" cy="1292662"/>
          </a:xfrm>
        </p:spPr>
        <p:txBody>
          <a:bodyPr vert="horz" wrap="square"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Data visualization: </a:t>
            </a:r>
            <a:br>
              <a:rPr lang="en-US" sz="2800" b="1" dirty="0">
                <a:latin typeface="Verdana" panose="020B0604030504040204" pitchFamily="34" charset="0"/>
                <a:ea typeface="Verdana" panose="020B0604030504040204" pitchFamily="34" charset="0"/>
              </a:rPr>
            </a:br>
            <a:r>
              <a:rPr lang="en-US" sz="2800" b="1" dirty="0">
                <a:latin typeface="Verdana" panose="020B0604030504040204" pitchFamily="34" charset="0"/>
                <a:ea typeface="Verdana" panose="020B0604030504040204" pitchFamily="34" charset="0"/>
              </a:rPr>
              <a:t>LSTM (LONG SHORT-TERM MEMORY CELLS)</a:t>
            </a:r>
            <a:endParaRPr lang="en-US" sz="2800" dirty="0">
              <a:latin typeface="Verdana" panose="020B0604030504040204" pitchFamily="34" charset="0"/>
              <a:ea typeface="Verdana" panose="020B0604030504040204" pitchFamily="34" charset="0"/>
            </a:endParaRPr>
          </a:p>
        </p:txBody>
      </p:sp>
      <p:sp>
        <p:nvSpPr>
          <p:cNvPr id="60"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18</a:t>
            </a:fld>
            <a:endParaRPr lang="en-IN"/>
          </a:p>
        </p:txBody>
      </p:sp>
      <p:pic>
        <p:nvPicPr>
          <p:cNvPr id="19461" name="Picture 5">
            <a:extLst>
              <a:ext uri="{FF2B5EF4-FFF2-40B4-BE49-F238E27FC236}">
                <a16:creationId xmlns:a16="http://schemas.microsoft.com/office/drawing/2014/main" id="{716CBC36-4038-F94D-9A86-2E41E4132A8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73714" y="1509486"/>
            <a:ext cx="8332489" cy="5343175"/>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34A9B634-FB68-47B8-9A2E-2D919D53B82E}"/>
              </a:ext>
            </a:extLst>
          </p:cNvPr>
          <p:cNvSpPr/>
          <p:nvPr/>
        </p:nvSpPr>
        <p:spPr>
          <a:xfrm>
            <a:off x="85796" y="2028825"/>
            <a:ext cx="3320133" cy="1400175"/>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pPr marL="342900" indent="-342900">
              <a:buFont typeface="Wingdings" panose="05000000000000000000" pitchFamily="2" charset="2"/>
              <a:buChar char="Ø"/>
            </a:pPr>
            <a:r>
              <a:rPr lang="en-US" sz="2000" spc="-10" dirty="0">
                <a:solidFill>
                  <a:schemeClr val="bg1"/>
                </a:solidFill>
                <a:latin typeface="Verdana" panose="020B0604030504040204" pitchFamily="34" charset="0"/>
                <a:ea typeface="Verdana" panose="020B0604030504040204" pitchFamily="34" charset="0"/>
                <a:cs typeface="Arial"/>
              </a:rPr>
              <a:t>RMSE: 0.0997</a:t>
            </a:r>
          </a:p>
        </p:txBody>
      </p:sp>
    </p:spTree>
    <p:extLst>
      <p:ext uri="{BB962C8B-B14F-4D97-AF65-F5344CB8AC3E}">
        <p14:creationId xmlns:p14="http://schemas.microsoft.com/office/powerpoint/2010/main" val="1629749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5BD6E-6B54-AF41-B07F-D014A95EB7AC}"/>
              </a:ext>
            </a:extLst>
          </p:cNvPr>
          <p:cNvSpPr>
            <a:spLocks noGrp="1"/>
          </p:cNvSpPr>
          <p:nvPr>
            <p:ph type="title"/>
          </p:nvPr>
        </p:nvSpPr>
        <p:spPr/>
        <p:txBody>
          <a:bodyPr>
            <a:normAutofit/>
          </a:bodyPr>
          <a:lstStyle/>
          <a:p>
            <a:r>
              <a:rPr lang="en-US" sz="2800" b="1" dirty="0">
                <a:latin typeface="Verdana" panose="020B0604030504040204" pitchFamily="34" charset="0"/>
                <a:ea typeface="Verdana" panose="020B0604030504040204" pitchFamily="34" charset="0"/>
                <a:cs typeface="Verdana" panose="020B0604030504040204" pitchFamily="34" charset="0"/>
              </a:rPr>
              <a:t>REAL STOCK PRICE vs PREDICTED PRICE  </a:t>
            </a:r>
          </a:p>
        </p:txBody>
      </p:sp>
      <p:sp>
        <p:nvSpPr>
          <p:cNvPr id="3" name="Content Placeholder 2">
            <a:extLst>
              <a:ext uri="{FF2B5EF4-FFF2-40B4-BE49-F238E27FC236}">
                <a16:creationId xmlns:a16="http://schemas.microsoft.com/office/drawing/2014/main" id="{165B8FEF-D905-8740-8A79-E053C174408D}"/>
              </a:ext>
            </a:extLst>
          </p:cNvPr>
          <p:cNvSpPr>
            <a:spLocks noGrp="1"/>
          </p:cNvSpPr>
          <p:nvPr>
            <p:ph idx="1"/>
          </p:nvPr>
        </p:nvSpPr>
        <p:spPr/>
        <p:txBody>
          <a:bodyPr>
            <a:normAutofit/>
          </a:bodyPr>
          <a:lstStyle/>
          <a:p>
            <a:pPr marL="0" indent="0">
              <a:buNone/>
            </a:pPr>
            <a:r>
              <a:rPr lang="en-US" sz="2000" b="1" dirty="0"/>
              <a:t>THE PREDICTED PRICE OF TSLA </a:t>
            </a:r>
          </a:p>
          <a:p>
            <a:pPr marL="0" indent="0">
              <a:buNone/>
            </a:pPr>
            <a:r>
              <a:rPr lang="en-US" sz="2000" b="1" dirty="0"/>
              <a:t>TSLA STOCK IS VERY CLOSE TO </a:t>
            </a:r>
          </a:p>
          <a:p>
            <a:pPr marL="0" indent="0">
              <a:buNone/>
            </a:pPr>
            <a:r>
              <a:rPr lang="en-US" sz="2000" b="1" dirty="0"/>
              <a:t>THE REAL PRICE</a:t>
            </a:r>
          </a:p>
        </p:txBody>
      </p:sp>
      <p:sp>
        <p:nvSpPr>
          <p:cNvPr id="4" name="Slide Number Placeholder 3">
            <a:extLst>
              <a:ext uri="{FF2B5EF4-FFF2-40B4-BE49-F238E27FC236}">
                <a16:creationId xmlns:a16="http://schemas.microsoft.com/office/drawing/2014/main" id="{BA5CDC01-D279-1640-A0AD-FAB23FF92BC7}"/>
              </a:ext>
            </a:extLst>
          </p:cNvPr>
          <p:cNvSpPr>
            <a:spLocks noGrp="1"/>
          </p:cNvSpPr>
          <p:nvPr>
            <p:ph type="sldNum" sz="quarter" idx="12"/>
          </p:nvPr>
        </p:nvSpPr>
        <p:spPr/>
        <p:txBody>
          <a:bodyPr/>
          <a:lstStyle/>
          <a:p>
            <a:fld id="{44888A26-58F0-4065-8C47-EA9FE334D869}" type="slidenum">
              <a:rPr lang="en-IN" smtClean="0"/>
              <a:t>19</a:t>
            </a:fld>
            <a:endParaRPr lang="en-IN"/>
          </a:p>
        </p:txBody>
      </p:sp>
      <p:pic>
        <p:nvPicPr>
          <p:cNvPr id="23554" name="Picture 2">
            <a:extLst>
              <a:ext uri="{FF2B5EF4-FFF2-40B4-BE49-F238E27FC236}">
                <a16:creationId xmlns:a16="http://schemas.microsoft.com/office/drawing/2014/main" id="{989EC8AC-E0EE-A74A-8444-AFA8166058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57371" y="1604623"/>
            <a:ext cx="5896429" cy="4351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4582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347655636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3" name="think-cell Slide" r:id="rId5" imgW="359" imgH="360" progId="TCLayout.ActiveDocument.1">
                  <p:embed/>
                </p:oleObj>
              </mc:Choice>
              <mc:Fallback>
                <p:oleObj name="think-cell Slide" r:id="rId5" imgW="359" imgH="360"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pic>
        <p:nvPicPr>
          <p:cNvPr id="26" name="Picture 25"/>
          <p:cNvPicPr>
            <a:picLocks noChangeAspect="1"/>
          </p:cNvPicPr>
          <p:nvPr/>
        </p:nvPicPr>
        <p:blipFill rotWithShape="1">
          <a:blip r:embed="rId7" cstate="print">
            <a:extLst>
              <a:ext uri="{28A0092B-C50C-407E-A947-70E740481C1C}">
                <a14:useLocalDpi xmlns:a14="http://schemas.microsoft.com/office/drawing/2010/main" val="0"/>
              </a:ext>
            </a:extLst>
          </a:blip>
          <a:srcRect t="27465" b="30798"/>
          <a:stretch/>
        </p:blipFill>
        <p:spPr>
          <a:xfrm>
            <a:off x="371" y="1303337"/>
            <a:ext cx="12191257" cy="2862263"/>
          </a:xfrm>
          <a:prstGeom prst="rect">
            <a:avLst/>
          </a:prstGeom>
        </p:spPr>
      </p:pic>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Executive Summary</a:t>
            </a:r>
            <a:endParaRPr lang="en-US" sz="2800" dirty="0">
              <a:latin typeface="Verdana" panose="020B0604030504040204" pitchFamily="34" charset="0"/>
              <a:ea typeface="Verdana" panose="020B0604030504040204" pitchFamily="34" charset="0"/>
            </a:endParaRPr>
          </a:p>
        </p:txBody>
      </p:sp>
      <p:grpSp>
        <p:nvGrpSpPr>
          <p:cNvPr id="29" name="Group 10"/>
          <p:cNvGrpSpPr>
            <a:grpSpLocks noChangeAspect="1"/>
          </p:cNvGrpSpPr>
          <p:nvPr/>
        </p:nvGrpSpPr>
        <p:grpSpPr bwMode="auto">
          <a:xfrm>
            <a:off x="416491" y="2997054"/>
            <a:ext cx="10293350" cy="3548063"/>
            <a:chOff x="598" y="2016"/>
            <a:chExt cx="6484" cy="2235"/>
          </a:xfrm>
        </p:grpSpPr>
        <p:sp>
          <p:nvSpPr>
            <p:cNvPr id="30" name="AutoShape 9"/>
            <p:cNvSpPr>
              <a:spLocks noChangeAspect="1" noChangeArrowheads="1" noTextEdit="1"/>
            </p:cNvSpPr>
            <p:nvPr/>
          </p:nvSpPr>
          <p:spPr bwMode="auto">
            <a:xfrm>
              <a:off x="598" y="2016"/>
              <a:ext cx="6484" cy="2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1" name="Freeform 11"/>
            <p:cNvSpPr>
              <a:spLocks/>
            </p:cNvSpPr>
            <p:nvPr/>
          </p:nvSpPr>
          <p:spPr bwMode="auto">
            <a:xfrm>
              <a:off x="599" y="2017"/>
              <a:ext cx="6482" cy="2235"/>
            </a:xfrm>
            <a:custGeom>
              <a:avLst/>
              <a:gdLst>
                <a:gd name="T0" fmla="*/ 15 w 6482"/>
                <a:gd name="T1" fmla="*/ 0 h 2235"/>
                <a:gd name="T2" fmla="*/ 0 w 6482"/>
                <a:gd name="T3" fmla="*/ 2235 h 2235"/>
                <a:gd name="T4" fmla="*/ 6482 w 6482"/>
                <a:gd name="T5" fmla="*/ 2235 h 2235"/>
                <a:gd name="T6" fmla="*/ 6482 w 6482"/>
                <a:gd name="T7" fmla="*/ 0 h 2235"/>
                <a:gd name="T8" fmla="*/ 15 w 6482"/>
                <a:gd name="T9" fmla="*/ 0 h 2235"/>
              </a:gdLst>
              <a:ahLst/>
              <a:cxnLst>
                <a:cxn ang="0">
                  <a:pos x="T0" y="T1"/>
                </a:cxn>
                <a:cxn ang="0">
                  <a:pos x="T2" y="T3"/>
                </a:cxn>
                <a:cxn ang="0">
                  <a:pos x="T4" y="T5"/>
                </a:cxn>
                <a:cxn ang="0">
                  <a:pos x="T6" y="T7"/>
                </a:cxn>
                <a:cxn ang="0">
                  <a:pos x="T8" y="T9"/>
                </a:cxn>
              </a:cxnLst>
              <a:rect l="0" t="0" r="r" b="b"/>
              <a:pathLst>
                <a:path w="6482" h="2235">
                  <a:moveTo>
                    <a:pt x="15" y="0"/>
                  </a:moveTo>
                  <a:lnTo>
                    <a:pt x="0" y="2235"/>
                  </a:lnTo>
                  <a:lnTo>
                    <a:pt x="6482" y="2235"/>
                  </a:lnTo>
                  <a:lnTo>
                    <a:pt x="6482" y="0"/>
                  </a:lnTo>
                  <a:lnTo>
                    <a:pt x="15" y="0"/>
                  </a:ln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2" name="Freeform 12"/>
            <p:cNvSpPr>
              <a:spLocks/>
            </p:cNvSpPr>
            <p:nvPr/>
          </p:nvSpPr>
          <p:spPr bwMode="auto">
            <a:xfrm>
              <a:off x="4156" y="2017"/>
              <a:ext cx="2925" cy="190"/>
            </a:xfrm>
            <a:custGeom>
              <a:avLst/>
              <a:gdLst>
                <a:gd name="T0" fmla="*/ 110 w 2925"/>
                <a:gd name="T1" fmla="*/ 0 h 190"/>
                <a:gd name="T2" fmla="*/ 0 w 2925"/>
                <a:gd name="T3" fmla="*/ 190 h 190"/>
                <a:gd name="T4" fmla="*/ 2925 w 2925"/>
                <a:gd name="T5" fmla="*/ 190 h 190"/>
                <a:gd name="T6" fmla="*/ 2925 w 2925"/>
                <a:gd name="T7" fmla="*/ 0 h 190"/>
                <a:gd name="T8" fmla="*/ 110 w 2925"/>
                <a:gd name="T9" fmla="*/ 0 h 190"/>
              </a:gdLst>
              <a:ahLst/>
              <a:cxnLst>
                <a:cxn ang="0">
                  <a:pos x="T0" y="T1"/>
                </a:cxn>
                <a:cxn ang="0">
                  <a:pos x="T2" y="T3"/>
                </a:cxn>
                <a:cxn ang="0">
                  <a:pos x="T4" y="T5"/>
                </a:cxn>
                <a:cxn ang="0">
                  <a:pos x="T6" y="T7"/>
                </a:cxn>
                <a:cxn ang="0">
                  <a:pos x="T8" y="T9"/>
                </a:cxn>
              </a:cxnLst>
              <a:rect l="0" t="0" r="r" b="b"/>
              <a:pathLst>
                <a:path w="2925" h="190">
                  <a:moveTo>
                    <a:pt x="110" y="0"/>
                  </a:moveTo>
                  <a:lnTo>
                    <a:pt x="0" y="190"/>
                  </a:lnTo>
                  <a:lnTo>
                    <a:pt x="2925" y="190"/>
                  </a:lnTo>
                  <a:lnTo>
                    <a:pt x="2925" y="0"/>
                  </a:lnTo>
                  <a:lnTo>
                    <a:pt x="110"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 name="Freeform 13"/>
            <p:cNvSpPr>
              <a:spLocks/>
            </p:cNvSpPr>
            <p:nvPr/>
          </p:nvSpPr>
          <p:spPr bwMode="auto">
            <a:xfrm>
              <a:off x="5416" y="2017"/>
              <a:ext cx="1665" cy="190"/>
            </a:xfrm>
            <a:custGeom>
              <a:avLst/>
              <a:gdLst>
                <a:gd name="T0" fmla="*/ 110 w 1665"/>
                <a:gd name="T1" fmla="*/ 0 h 190"/>
                <a:gd name="T2" fmla="*/ 0 w 1665"/>
                <a:gd name="T3" fmla="*/ 190 h 190"/>
                <a:gd name="T4" fmla="*/ 1665 w 1665"/>
                <a:gd name="T5" fmla="*/ 190 h 190"/>
                <a:gd name="T6" fmla="*/ 1665 w 1665"/>
                <a:gd name="T7" fmla="*/ 0 h 190"/>
                <a:gd name="T8" fmla="*/ 110 w 1665"/>
                <a:gd name="T9" fmla="*/ 0 h 190"/>
              </a:gdLst>
              <a:ahLst/>
              <a:cxnLst>
                <a:cxn ang="0">
                  <a:pos x="T0" y="T1"/>
                </a:cxn>
                <a:cxn ang="0">
                  <a:pos x="T2" y="T3"/>
                </a:cxn>
                <a:cxn ang="0">
                  <a:pos x="T4" y="T5"/>
                </a:cxn>
                <a:cxn ang="0">
                  <a:pos x="T6" y="T7"/>
                </a:cxn>
                <a:cxn ang="0">
                  <a:pos x="T8" y="T9"/>
                </a:cxn>
              </a:cxnLst>
              <a:rect l="0" t="0" r="r" b="b"/>
              <a:pathLst>
                <a:path w="1665" h="190">
                  <a:moveTo>
                    <a:pt x="110" y="0"/>
                  </a:moveTo>
                  <a:lnTo>
                    <a:pt x="0" y="190"/>
                  </a:lnTo>
                  <a:lnTo>
                    <a:pt x="1665" y="190"/>
                  </a:lnTo>
                  <a:lnTo>
                    <a:pt x="1665" y="0"/>
                  </a:lnTo>
                  <a:lnTo>
                    <a:pt x="110"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
        <p:nvSpPr>
          <p:cNvPr id="27" name="Title 1">
            <a:extLst>
              <a:ext uri="{FF2B5EF4-FFF2-40B4-BE49-F238E27FC236}">
                <a16:creationId xmlns:a16="http://schemas.microsoft.com/office/drawing/2014/main" id="{112E7886-E94F-417E-B73B-962AC9FA0C72}"/>
              </a:ext>
            </a:extLst>
          </p:cNvPr>
          <p:cNvSpPr txBox="1">
            <a:spLocks/>
          </p:cNvSpPr>
          <p:nvPr/>
        </p:nvSpPr>
        <p:spPr>
          <a:xfrm>
            <a:off x="1131886" y="3422809"/>
            <a:ext cx="9459914" cy="2954655"/>
          </a:xfrm>
          <a:prstGeom prst="rect">
            <a:avLst/>
          </a:prstGeom>
        </p:spPr>
        <p:txBody>
          <a:bodyPr vert="horz" wrap="square" lIns="0" tIns="0" rIns="0" bIns="0" rtlCol="0" anchor="ctr" anchorCtr="0">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Aft>
                <a:spcPts val="1800"/>
              </a:spcAft>
            </a:pPr>
            <a:r>
              <a:rPr lang="en-US" sz="1800" dirty="0">
                <a:latin typeface="Verdana" panose="020B0604030504040204" pitchFamily="34" charset="0"/>
                <a:ea typeface="Verdana" panose="020B0604030504040204" pitchFamily="34" charset="0"/>
              </a:rPr>
              <a:t>In this project, we have Implemented Recurrent Neural Network (RNN) for Stock Market Prediction used for Portfolio Management considering Historical stock data for past 10 years from Yahoo Finance and Kaggle dataset</a:t>
            </a:r>
          </a:p>
          <a:p>
            <a:pPr algn="l">
              <a:lnSpc>
                <a:spcPct val="100000"/>
              </a:lnSpc>
              <a:spcAft>
                <a:spcPts val="1800"/>
              </a:spcAft>
            </a:pPr>
            <a:r>
              <a:rPr lang="en-US" sz="1800" dirty="0">
                <a:latin typeface="Verdana" panose="020B0604030504040204" pitchFamily="34" charset="0"/>
                <a:ea typeface="Verdana" panose="020B0604030504040204" pitchFamily="34" charset="0"/>
              </a:rPr>
              <a:t>We have also compared the model with the traditional Machine Learning Algorithms such as Linear Regression, </a:t>
            </a:r>
            <a:r>
              <a:rPr lang="en-US" sz="1800" b="1" dirty="0">
                <a:latin typeface="Verdana" panose="020B0604030504040204" pitchFamily="34" charset="0"/>
                <a:ea typeface="Verdana" panose="020B0604030504040204" pitchFamily="34" charset="0"/>
              </a:rPr>
              <a:t>K-Nearest Neighbor (KNN) and Support Vector Machine (SVM) with Long Short-Term Memory (LSTM) Models.</a:t>
            </a:r>
          </a:p>
          <a:p>
            <a:pPr algn="l">
              <a:lnSpc>
                <a:spcPct val="100000"/>
              </a:lnSpc>
              <a:spcAft>
                <a:spcPts val="1800"/>
              </a:spcAft>
            </a:pPr>
            <a:r>
              <a:rPr lang="en-US" sz="1800" dirty="0">
                <a:latin typeface="Verdana" panose="020B0604030504040204" pitchFamily="34" charset="0"/>
                <a:ea typeface="Verdana" panose="020B0604030504040204" pitchFamily="34" charset="0"/>
              </a:rPr>
              <a:t>Our analysis results (metrics) suggest that LSTM RNN Model performed better compared to other models</a:t>
            </a:r>
          </a:p>
        </p:txBody>
      </p:sp>
      <p:sp>
        <p:nvSpPr>
          <p:cNvPr id="17"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2</a:t>
            </a:fld>
            <a:endParaRPr lang="en-IN"/>
          </a:p>
        </p:txBody>
      </p:sp>
    </p:spTree>
    <p:extLst>
      <p:ext uri="{BB962C8B-B14F-4D97-AF65-F5344CB8AC3E}">
        <p14:creationId xmlns:p14="http://schemas.microsoft.com/office/powerpoint/2010/main" val="30041852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18605790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481"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6" name="Picture 5"/>
          <p:cNvPicPr>
            <a:picLocks noChangeAspect="1"/>
          </p:cNvPicPr>
          <p:nvPr/>
        </p:nvPicPr>
        <p:blipFill rotWithShape="1">
          <a:blip r:embed="rId6" cstate="print">
            <a:extLst>
              <a:ext uri="{28A0092B-C50C-407E-A947-70E740481C1C}">
                <a14:useLocalDpi xmlns:a14="http://schemas.microsoft.com/office/drawing/2010/main" val="0"/>
              </a:ext>
            </a:extLst>
          </a:blip>
          <a:srcRect l="35100" r="19282"/>
          <a:stretch/>
        </p:blipFill>
        <p:spPr>
          <a:xfrm>
            <a:off x="7504112" y="1303336"/>
            <a:ext cx="4687888" cy="5554664"/>
          </a:xfrm>
          <a:prstGeom prst="rect">
            <a:avLst/>
          </a:prstGeom>
        </p:spPr>
      </p:pic>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Comparison results of ML models</a:t>
            </a:r>
            <a:endParaRPr lang="en-US" sz="2800" dirty="0">
              <a:latin typeface="Verdana" panose="020B0604030504040204" pitchFamily="34" charset="0"/>
              <a:ea typeface="Verdana" panose="020B0604030504040204" pitchFamily="34" charset="0"/>
            </a:endParaRPr>
          </a:p>
        </p:txBody>
      </p:sp>
      <p:sp>
        <p:nvSpPr>
          <p:cNvPr id="13" name="Rectangle 12"/>
          <p:cNvSpPr/>
          <p:nvPr/>
        </p:nvSpPr>
        <p:spPr>
          <a:xfrm>
            <a:off x="379412" y="2170447"/>
            <a:ext cx="7124702" cy="623553"/>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endParaRPr lang="en-US" sz="2400" spc="-10" dirty="0">
              <a:solidFill>
                <a:schemeClr val="bg1"/>
              </a:solidFill>
              <a:latin typeface="Verdana" panose="020B0604030504040204" pitchFamily="34" charset="0"/>
              <a:ea typeface="Verdana" panose="020B0604030504040204" pitchFamily="34" charset="0"/>
              <a:cs typeface="Verdana" panose="020B0604030504040204" pitchFamily="34" charset="0"/>
            </a:endParaRPr>
          </a:p>
          <a:p>
            <a:r>
              <a:rPr lang="en-US" sz="2400" spc="-10" dirty="0">
                <a:solidFill>
                  <a:schemeClr val="bg1"/>
                </a:solidFill>
                <a:latin typeface="Verdana" panose="020B0604030504040204" pitchFamily="34" charset="0"/>
                <a:ea typeface="Verdana" panose="020B0604030504040204" pitchFamily="34" charset="0"/>
                <a:cs typeface="Verdana" panose="020B0604030504040204" pitchFamily="34" charset="0"/>
              </a:rPr>
              <a:t>LINEAR RMSE: </a:t>
            </a:r>
            <a:r>
              <a:rPr lang="en-US" sz="2400" spc="-10" dirty="0">
                <a:solidFill>
                  <a:schemeClr val="bg1"/>
                </a:solidFill>
                <a:latin typeface="Verdana" panose="020B0604030504040204" pitchFamily="34" charset="0"/>
                <a:ea typeface="Verdana" panose="020B0604030504040204" pitchFamily="34" charset="0"/>
                <a:cs typeface="Arial"/>
              </a:rPr>
              <a:t>RMSE:       	4.1048</a:t>
            </a:r>
          </a:p>
          <a:p>
            <a:endParaRPr lang="en-US" sz="2400" spc="-1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21" name="Rectangle 20"/>
          <p:cNvSpPr/>
          <p:nvPr/>
        </p:nvSpPr>
        <p:spPr>
          <a:xfrm>
            <a:off x="379412" y="3071284"/>
            <a:ext cx="7124702" cy="857250"/>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r>
              <a:rPr lang="en-US" sz="2400" spc="-10" dirty="0">
                <a:solidFill>
                  <a:schemeClr val="bg1"/>
                </a:solidFill>
                <a:latin typeface="Verdana" panose="020B0604030504040204" pitchFamily="34" charset="0"/>
                <a:ea typeface="Verdana" panose="020B0604030504040204" pitchFamily="34" charset="0"/>
                <a:cs typeface="Verdana" panose="020B0604030504040204" pitchFamily="34" charset="0"/>
              </a:rPr>
              <a:t>KNN RMSE</a:t>
            </a:r>
            <a:r>
              <a:rPr lang="en-US" sz="2400" spc="-10" baseline="30000"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en-US" sz="2400" spc="-10" dirty="0">
                <a:solidFill>
                  <a:schemeClr val="bg1"/>
                </a:solidFill>
                <a:latin typeface="Verdana" panose="020B0604030504040204" pitchFamily="34" charset="0"/>
                <a:ea typeface="Verdana" panose="020B0604030504040204" pitchFamily="34" charset="0"/>
                <a:cs typeface="Verdana" panose="020B0604030504040204" pitchFamily="34" charset="0"/>
              </a:rPr>
              <a:t>:			</a:t>
            </a:r>
            <a:r>
              <a:rPr lang="en-US" sz="2400" spc="-10" dirty="0">
                <a:solidFill>
                  <a:schemeClr val="bg1"/>
                </a:solidFill>
                <a:latin typeface="Verdana" panose="020B0604030504040204" pitchFamily="34" charset="0"/>
                <a:ea typeface="Verdana" panose="020B0604030504040204" pitchFamily="34" charset="0"/>
                <a:cs typeface="Arial"/>
              </a:rPr>
              <a:t> 8.4823</a:t>
            </a:r>
            <a:endParaRPr lang="en-US" sz="2400" spc="-1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22" name="Rectangle 21"/>
          <p:cNvSpPr/>
          <p:nvPr/>
        </p:nvSpPr>
        <p:spPr>
          <a:xfrm>
            <a:off x="379412" y="4205817"/>
            <a:ext cx="7124702" cy="857250"/>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r>
              <a:rPr lang="en-US" sz="2400" spc="-10" dirty="0">
                <a:solidFill>
                  <a:schemeClr val="bg1"/>
                </a:solidFill>
                <a:latin typeface="Verdana" panose="020B0604030504040204" pitchFamily="34" charset="0"/>
                <a:ea typeface="Verdana" panose="020B0604030504040204" pitchFamily="34" charset="0"/>
                <a:cs typeface="Arial"/>
              </a:rPr>
              <a:t>SVM RMSE</a:t>
            </a:r>
            <a:r>
              <a:rPr lang="en-US" sz="2400" spc="-10" baseline="30000" dirty="0">
                <a:solidFill>
                  <a:schemeClr val="bg1"/>
                </a:solidFill>
                <a:latin typeface="Verdana" panose="020B0604030504040204" pitchFamily="34" charset="0"/>
                <a:ea typeface="Verdana" panose="020B0604030504040204" pitchFamily="34" charset="0"/>
                <a:cs typeface="Arial"/>
              </a:rPr>
              <a:t> </a:t>
            </a:r>
            <a:r>
              <a:rPr lang="en-US" sz="2400" spc="-10" dirty="0">
                <a:solidFill>
                  <a:schemeClr val="bg1"/>
                </a:solidFill>
                <a:latin typeface="Verdana" panose="020B0604030504040204" pitchFamily="34" charset="0"/>
                <a:ea typeface="Verdana" panose="020B0604030504040204" pitchFamily="34" charset="0"/>
                <a:cs typeface="Arial"/>
              </a:rPr>
              <a:t>:			 4.3509</a:t>
            </a:r>
          </a:p>
        </p:txBody>
      </p:sp>
      <p:sp>
        <p:nvSpPr>
          <p:cNvPr id="23" name="Rectangle 22"/>
          <p:cNvSpPr/>
          <p:nvPr/>
        </p:nvSpPr>
        <p:spPr>
          <a:xfrm>
            <a:off x="379412" y="5340351"/>
            <a:ext cx="7124699" cy="857250"/>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r>
              <a:rPr lang="en-US" sz="2400" spc="-10" dirty="0">
                <a:solidFill>
                  <a:schemeClr val="bg1"/>
                </a:solidFill>
                <a:latin typeface="Verdana" panose="020B0604030504040204" pitchFamily="34" charset="0"/>
                <a:ea typeface="Verdana" panose="020B0604030504040204" pitchFamily="34" charset="0"/>
                <a:cs typeface="Arial"/>
              </a:rPr>
              <a:t>LSTM RMSE</a:t>
            </a:r>
            <a:r>
              <a:rPr lang="en-US" sz="2400" spc="-10" baseline="30000" dirty="0">
                <a:solidFill>
                  <a:schemeClr val="bg1"/>
                </a:solidFill>
                <a:latin typeface="Verdana" panose="020B0604030504040204" pitchFamily="34" charset="0"/>
                <a:ea typeface="Verdana" panose="020B0604030504040204" pitchFamily="34" charset="0"/>
                <a:cs typeface="Arial"/>
              </a:rPr>
              <a:t> </a:t>
            </a:r>
            <a:r>
              <a:rPr lang="en-US" sz="2400" spc="-10" dirty="0">
                <a:solidFill>
                  <a:schemeClr val="bg1"/>
                </a:solidFill>
                <a:latin typeface="Verdana" panose="020B0604030504040204" pitchFamily="34" charset="0"/>
                <a:ea typeface="Verdana" panose="020B0604030504040204" pitchFamily="34" charset="0"/>
                <a:cs typeface="Arial"/>
              </a:rPr>
              <a:t>:			 0.0997</a:t>
            </a:r>
          </a:p>
        </p:txBody>
      </p:sp>
      <p:sp>
        <p:nvSpPr>
          <p:cNvPr id="24"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solidFill>
                  <a:schemeClr val="bg1"/>
                </a:solidFill>
              </a:rPr>
              <a:pPr/>
              <a:t>20</a:t>
            </a:fld>
            <a:endParaRPr lang="en-IN">
              <a:solidFill>
                <a:schemeClr val="bg1"/>
              </a:solidFill>
            </a:endParaRPr>
          </a:p>
        </p:txBody>
      </p:sp>
    </p:spTree>
    <p:extLst>
      <p:ext uri="{BB962C8B-B14F-4D97-AF65-F5344CB8AC3E}">
        <p14:creationId xmlns:p14="http://schemas.microsoft.com/office/powerpoint/2010/main" val="26390200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711E2-49A8-D447-8DAD-2059F29E10BE}"/>
              </a:ext>
            </a:extLst>
          </p:cNvPr>
          <p:cNvSpPr>
            <a:spLocks noGrp="1"/>
          </p:cNvSpPr>
          <p:nvPr>
            <p:ph type="title"/>
          </p:nvPr>
        </p:nvSpPr>
        <p:spPr/>
        <p:txBody>
          <a:bodyPr>
            <a:normAutofit/>
          </a:bodyPr>
          <a:lstStyle/>
          <a:p>
            <a:r>
              <a:rPr lang="en-US" sz="2800" b="1" dirty="0">
                <a:latin typeface="Verdana" panose="020B0604030504040204" pitchFamily="34" charset="0"/>
                <a:ea typeface="Verdana" panose="020B0604030504040204" pitchFamily="34" charset="0"/>
                <a:cs typeface="Verdana" panose="020B0604030504040204" pitchFamily="34" charset="0"/>
              </a:rPr>
              <a:t>WEB APPS - VISUALIZATION</a:t>
            </a:r>
          </a:p>
        </p:txBody>
      </p:sp>
      <p:sp>
        <p:nvSpPr>
          <p:cNvPr id="3" name="Content Placeholder 2">
            <a:extLst>
              <a:ext uri="{FF2B5EF4-FFF2-40B4-BE49-F238E27FC236}">
                <a16:creationId xmlns:a16="http://schemas.microsoft.com/office/drawing/2014/main" id="{EE173C22-D039-E942-8E0D-5F18776A1902}"/>
              </a:ext>
            </a:extLst>
          </p:cNvPr>
          <p:cNvSpPr>
            <a:spLocks noGrp="1"/>
          </p:cNvSpPr>
          <p:nvPr>
            <p:ph idx="1"/>
          </p:nvPr>
        </p:nvSpPr>
        <p:spPr/>
        <p:txBody>
          <a:bodyPr/>
          <a:lstStyle/>
          <a:p>
            <a:pPr marL="0" indent="0">
              <a:buNone/>
            </a:pPr>
            <a:endParaRPr lang="en-US" dirty="0"/>
          </a:p>
          <a:p>
            <a:pPr marL="0" indent="0">
              <a:buNone/>
            </a:pPr>
            <a:endParaRPr lang="en-US" dirty="0"/>
          </a:p>
          <a:p>
            <a:pPr marL="0" indent="0">
              <a:buNone/>
            </a:pPr>
            <a:r>
              <a:rPr lang="en-US" dirty="0">
                <a:solidFill>
                  <a:srgbClr val="0432FF"/>
                </a:solidFill>
                <a:hlinkClick r:id="rId2">
                  <a:extLst>
                    <a:ext uri="{A12FA001-AC4F-418D-AE19-62706E023703}">
                      <ahyp:hlinkClr xmlns:ahyp="http://schemas.microsoft.com/office/drawing/2018/hyperlinkcolor" val="tx"/>
                    </a:ext>
                  </a:extLst>
                </a:hlinkClick>
              </a:rPr>
              <a:t>https://</a:t>
            </a:r>
            <a:r>
              <a:rPr lang="en-US" dirty="0" err="1">
                <a:solidFill>
                  <a:srgbClr val="0432FF"/>
                </a:solidFill>
                <a:hlinkClick r:id="rId2">
                  <a:extLst>
                    <a:ext uri="{A12FA001-AC4F-418D-AE19-62706E023703}">
                      <ahyp:hlinkClr xmlns:ahyp="http://schemas.microsoft.com/office/drawing/2018/hyperlinkcolor" val="tx"/>
                    </a:ext>
                  </a:extLst>
                </a:hlinkClick>
              </a:rPr>
              <a:t>jjjdewan.github.io</a:t>
            </a:r>
            <a:r>
              <a:rPr lang="en-US" dirty="0">
                <a:solidFill>
                  <a:srgbClr val="0432FF"/>
                </a:solidFill>
                <a:hlinkClick r:id="rId2">
                  <a:extLst>
                    <a:ext uri="{A12FA001-AC4F-418D-AE19-62706E023703}">
                      <ahyp:hlinkClr xmlns:ahyp="http://schemas.microsoft.com/office/drawing/2018/hyperlinkcolor" val="tx"/>
                    </a:ext>
                  </a:extLst>
                </a:hlinkClick>
              </a:rPr>
              <a:t>/Final-project/</a:t>
            </a:r>
            <a:r>
              <a:rPr lang="en-US" dirty="0" err="1">
                <a:solidFill>
                  <a:srgbClr val="0432FF"/>
                </a:solidFill>
                <a:hlinkClick r:id="rId2">
                  <a:extLst>
                    <a:ext uri="{A12FA001-AC4F-418D-AE19-62706E023703}">
                      <ahyp:hlinkClr xmlns:ahyp="http://schemas.microsoft.com/office/drawing/2018/hyperlinkcolor" val="tx"/>
                    </a:ext>
                  </a:extLst>
                </a:hlinkClick>
              </a:rPr>
              <a:t>index.html</a:t>
            </a:r>
            <a:endParaRPr lang="en-US" dirty="0">
              <a:solidFill>
                <a:srgbClr val="0432FF"/>
              </a:solidFill>
            </a:endParaRPr>
          </a:p>
        </p:txBody>
      </p:sp>
      <p:sp>
        <p:nvSpPr>
          <p:cNvPr id="4" name="Slide Number Placeholder 3">
            <a:extLst>
              <a:ext uri="{FF2B5EF4-FFF2-40B4-BE49-F238E27FC236}">
                <a16:creationId xmlns:a16="http://schemas.microsoft.com/office/drawing/2014/main" id="{FE6E0BC3-7D46-D646-AA5D-649B9A84175F}"/>
              </a:ext>
            </a:extLst>
          </p:cNvPr>
          <p:cNvSpPr>
            <a:spLocks noGrp="1"/>
          </p:cNvSpPr>
          <p:nvPr>
            <p:ph type="sldNum" sz="quarter" idx="12"/>
          </p:nvPr>
        </p:nvSpPr>
        <p:spPr/>
        <p:txBody>
          <a:bodyPr/>
          <a:lstStyle/>
          <a:p>
            <a:fld id="{44888A26-58F0-4065-8C47-EA9FE334D869}" type="slidenum">
              <a:rPr lang="en-IN" smtClean="0"/>
              <a:t>21</a:t>
            </a:fld>
            <a:endParaRPr lang="en-IN"/>
          </a:p>
        </p:txBody>
      </p:sp>
    </p:spTree>
    <p:extLst>
      <p:ext uri="{BB962C8B-B14F-4D97-AF65-F5344CB8AC3E}">
        <p14:creationId xmlns:p14="http://schemas.microsoft.com/office/powerpoint/2010/main" val="3605243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412198421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505"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Conclusion</a:t>
            </a:r>
            <a:endParaRPr lang="en-US" sz="2800" dirty="0">
              <a:latin typeface="Verdana" panose="020B0604030504040204" pitchFamily="34" charset="0"/>
              <a:ea typeface="Verdana" panose="020B0604030504040204" pitchFamily="34" charset="0"/>
            </a:endParaRPr>
          </a:p>
        </p:txBody>
      </p:sp>
      <p:pic>
        <p:nvPicPr>
          <p:cNvPr id="2" name="Picture 1"/>
          <p:cNvPicPr>
            <a:picLocks noChangeAspect="1"/>
          </p:cNvPicPr>
          <p:nvPr/>
        </p:nvPicPr>
        <p:blipFill rotWithShape="1">
          <a:blip r:embed="rId6" cstate="print">
            <a:extLst>
              <a:ext uri="{28A0092B-C50C-407E-A947-70E740481C1C}">
                <a14:useLocalDpi xmlns:a14="http://schemas.microsoft.com/office/drawing/2010/main" val="0"/>
              </a:ext>
            </a:extLst>
          </a:blip>
          <a:srcRect t="9502" b="9502"/>
          <a:stretch/>
        </p:blipFill>
        <p:spPr>
          <a:xfrm>
            <a:off x="371" y="1303336"/>
            <a:ext cx="12191257" cy="5554664"/>
          </a:xfrm>
          <a:prstGeom prst="rect">
            <a:avLst/>
          </a:prstGeom>
        </p:spPr>
      </p:pic>
      <p:sp>
        <p:nvSpPr>
          <p:cNvPr id="14" name="Title 1">
            <a:extLst>
              <a:ext uri="{FF2B5EF4-FFF2-40B4-BE49-F238E27FC236}">
                <a16:creationId xmlns:a16="http://schemas.microsoft.com/office/drawing/2014/main" id="{112E7886-E94F-417E-B73B-962AC9FA0C72}"/>
              </a:ext>
            </a:extLst>
          </p:cNvPr>
          <p:cNvSpPr txBox="1">
            <a:spLocks/>
          </p:cNvSpPr>
          <p:nvPr/>
        </p:nvSpPr>
        <p:spPr>
          <a:xfrm>
            <a:off x="379411" y="1739562"/>
            <a:ext cx="5233989" cy="3385542"/>
          </a:xfrm>
          <a:prstGeom prst="rect">
            <a:avLst/>
          </a:prstGeom>
        </p:spPr>
        <p:txBody>
          <a:bodyPr vert="horz" wrap="square" lIns="0" tIns="0" rIns="0" bIns="0" rtlCol="0" anchor="t" anchorCtr="0">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US" sz="2000" b="1" dirty="0">
                <a:solidFill>
                  <a:schemeClr val="bg1"/>
                </a:solidFill>
                <a:latin typeface="Verdana" panose="020B0604030504040204" pitchFamily="34" charset="0"/>
                <a:ea typeface="Verdana" panose="020B0604030504040204" pitchFamily="34" charset="0"/>
              </a:rPr>
              <a:t>Performance metrics: Root Mean Square Error and R2 (r-squared error) metrics suggests that </a:t>
            </a:r>
            <a:br>
              <a:rPr lang="en-US" sz="2000" b="1" dirty="0">
                <a:solidFill>
                  <a:schemeClr val="bg1"/>
                </a:solidFill>
                <a:latin typeface="Verdana" panose="020B0604030504040204" pitchFamily="34" charset="0"/>
                <a:ea typeface="Verdana" panose="020B0604030504040204" pitchFamily="34" charset="0"/>
              </a:rPr>
            </a:br>
            <a:r>
              <a:rPr lang="en-US" sz="2000" b="1" dirty="0">
                <a:solidFill>
                  <a:schemeClr val="bg1"/>
                </a:solidFill>
                <a:latin typeface="Verdana" panose="020B0604030504040204" pitchFamily="34" charset="0"/>
                <a:ea typeface="Verdana" panose="020B0604030504040204" pitchFamily="34" charset="0"/>
              </a:rPr>
              <a:t>LSTM Prediction is more accurate compared to other models</a:t>
            </a:r>
          </a:p>
          <a:p>
            <a:pPr algn="l">
              <a:lnSpc>
                <a:spcPct val="100000"/>
              </a:lnSpc>
            </a:pPr>
            <a:endParaRPr lang="en-US" sz="2000" dirty="0">
              <a:solidFill>
                <a:schemeClr val="bg1"/>
              </a:solidFill>
              <a:latin typeface="Verdana" panose="020B0604030504040204" pitchFamily="34" charset="0"/>
              <a:ea typeface="Verdana" panose="020B0604030504040204" pitchFamily="34" charset="0"/>
            </a:endParaRPr>
          </a:p>
          <a:p>
            <a:pPr algn="l">
              <a:lnSpc>
                <a:spcPct val="100000"/>
              </a:lnSpc>
            </a:pPr>
            <a:r>
              <a:rPr lang="en-US" sz="2000" dirty="0">
                <a:solidFill>
                  <a:schemeClr val="bg1"/>
                </a:solidFill>
                <a:latin typeface="Verdana" panose="020B0604030504040204" pitchFamily="34" charset="0"/>
                <a:ea typeface="Verdana" panose="020B0604030504040204" pitchFamily="34" charset="0"/>
              </a:rPr>
              <a:t>Future works: Analyze and Predict Multiple Stocks (i.e. TFAANNG) and provides Investors </a:t>
            </a:r>
            <a:r>
              <a:rPr lang="en-US" sz="2000" dirty="0" err="1">
                <a:solidFill>
                  <a:schemeClr val="bg1"/>
                </a:solidFill>
                <a:latin typeface="Verdana" panose="020B0604030504040204" pitchFamily="34" charset="0"/>
                <a:ea typeface="Verdana" panose="020B0604030504040204" pitchFamily="34" charset="0"/>
              </a:rPr>
              <a:t>Realtime</a:t>
            </a:r>
            <a:r>
              <a:rPr lang="en-US" sz="2000" dirty="0">
                <a:solidFill>
                  <a:schemeClr val="bg1"/>
                </a:solidFill>
                <a:latin typeface="Verdana" panose="020B0604030504040204" pitchFamily="34" charset="0"/>
                <a:ea typeface="Verdana" panose="020B0604030504040204" pitchFamily="34" charset="0"/>
              </a:rPr>
              <a:t> feedback </a:t>
            </a:r>
            <a:br>
              <a:rPr lang="en-US" sz="2000" dirty="0">
                <a:solidFill>
                  <a:schemeClr val="bg1"/>
                </a:solidFill>
                <a:latin typeface="Verdana" panose="020B0604030504040204" pitchFamily="34" charset="0"/>
                <a:ea typeface="Verdana" panose="020B0604030504040204" pitchFamily="34" charset="0"/>
              </a:rPr>
            </a:br>
            <a:r>
              <a:rPr lang="en-US" sz="2000" dirty="0">
                <a:solidFill>
                  <a:schemeClr val="bg1"/>
                </a:solidFill>
                <a:latin typeface="Verdana" panose="020B0604030504040204" pitchFamily="34" charset="0"/>
                <a:ea typeface="Verdana" panose="020B0604030504040204" pitchFamily="34" charset="0"/>
              </a:rPr>
              <a:t>on which stocks to invest </a:t>
            </a:r>
            <a:br>
              <a:rPr lang="en-US" sz="2000" dirty="0">
                <a:solidFill>
                  <a:schemeClr val="bg1"/>
                </a:solidFill>
                <a:latin typeface="Verdana" panose="020B0604030504040204" pitchFamily="34" charset="0"/>
                <a:ea typeface="Verdana" panose="020B0604030504040204" pitchFamily="34" charset="0"/>
              </a:rPr>
            </a:br>
            <a:r>
              <a:rPr lang="en-US" sz="2000" dirty="0">
                <a:solidFill>
                  <a:schemeClr val="bg1"/>
                </a:solidFill>
                <a:latin typeface="Verdana" panose="020B0604030504040204" pitchFamily="34" charset="0"/>
                <a:ea typeface="Verdana" panose="020B0604030504040204" pitchFamily="34" charset="0"/>
              </a:rPr>
              <a:t>on better </a:t>
            </a:r>
            <a:r>
              <a:rPr lang="en-US" sz="2000" dirty="0" err="1">
                <a:solidFill>
                  <a:schemeClr val="bg1"/>
                </a:solidFill>
                <a:latin typeface="Verdana" panose="020B0604030504040204" pitchFamily="34" charset="0"/>
                <a:ea typeface="Verdana" panose="020B0604030504040204" pitchFamily="34" charset="0"/>
              </a:rPr>
              <a:t>RoI</a:t>
            </a:r>
            <a:endParaRPr lang="en-US" sz="2000" dirty="0">
              <a:solidFill>
                <a:schemeClr val="bg1"/>
              </a:solidFill>
              <a:latin typeface="Verdana" panose="020B0604030504040204" pitchFamily="34" charset="0"/>
              <a:ea typeface="Verdana" panose="020B0604030504040204" pitchFamily="34" charset="0"/>
            </a:endParaRPr>
          </a:p>
        </p:txBody>
      </p:sp>
      <p:sp>
        <p:nvSpPr>
          <p:cNvPr id="15"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solidFill>
                  <a:schemeClr val="bg1"/>
                </a:solidFill>
              </a:rPr>
              <a:pPr/>
              <a:t>22</a:t>
            </a:fld>
            <a:endParaRPr lang="en-IN">
              <a:solidFill>
                <a:schemeClr val="bg1"/>
              </a:solidFill>
            </a:endParaRPr>
          </a:p>
        </p:txBody>
      </p:sp>
    </p:spTree>
    <p:extLst>
      <p:ext uri="{BB962C8B-B14F-4D97-AF65-F5344CB8AC3E}">
        <p14:creationId xmlns:p14="http://schemas.microsoft.com/office/powerpoint/2010/main" val="2479933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209491403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2529"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THANK YOU!</a:t>
            </a:r>
            <a:endParaRPr lang="en-US" sz="2800" dirty="0">
              <a:latin typeface="Verdana" panose="020B0604030504040204" pitchFamily="34" charset="0"/>
              <a:ea typeface="Verdana" panose="020B0604030504040204" pitchFamily="34" charset="0"/>
            </a:endParaRPr>
          </a:p>
        </p:txBody>
      </p:sp>
      <p:pic>
        <p:nvPicPr>
          <p:cNvPr id="13" name="Picture 12">
            <a:extLst>
              <a:ext uri="{FF2B5EF4-FFF2-40B4-BE49-F238E27FC236}">
                <a16:creationId xmlns:a16="http://schemas.microsoft.com/office/drawing/2014/main" id="{1DE4F76A-62D6-774A-BAE1-4F58E811F7F6}"/>
              </a:ext>
            </a:extLst>
          </p:cNvPr>
          <p:cNvPicPr>
            <a:picLocks noChangeAspect="1"/>
          </p:cNvPicPr>
          <p:nvPr/>
        </p:nvPicPr>
        <p:blipFill>
          <a:blip r:embed="rId6"/>
          <a:stretch>
            <a:fillRect/>
          </a:stretch>
        </p:blipFill>
        <p:spPr>
          <a:xfrm>
            <a:off x="379411" y="1739563"/>
            <a:ext cx="8688389" cy="4671789"/>
          </a:xfrm>
          <a:prstGeom prst="rect">
            <a:avLst/>
          </a:prstGeom>
          <a:noFill/>
          <a:ln>
            <a:noFill/>
          </a:ln>
        </p:spPr>
      </p:pic>
      <p:sp>
        <p:nvSpPr>
          <p:cNvPr id="7" name="Rectangle 6"/>
          <p:cNvSpPr/>
          <p:nvPr/>
        </p:nvSpPr>
        <p:spPr>
          <a:xfrm>
            <a:off x="9496425" y="1739563"/>
            <a:ext cx="2200275" cy="4470737"/>
          </a:xfrm>
          <a:prstGeom prst="rect">
            <a:avLst/>
          </a:prstGeom>
          <a:solidFill>
            <a:srgbClr val="231F20"/>
          </a:solidFill>
          <a:ln w="9525">
            <a:solidFill>
              <a:srgbClr val="000000"/>
            </a:solidFill>
            <a:miter lim="800000"/>
            <a:headEnd/>
            <a:tailEnd/>
          </a:ln>
        </p:spPr>
        <p:txBody>
          <a:bodyPr vert="horz" wrap="square" lIns="91440" tIns="91440" rIns="91440" bIns="91440" numCol="1" anchor="ctr" anchorCtr="0" compatLnSpc="1">
            <a:prstTxWarp prst="textNoShape">
              <a:avLst/>
            </a:prstTxWarp>
          </a:bodyPr>
          <a:lstStyle/>
          <a:p>
            <a:pPr algn="ctr"/>
            <a:r>
              <a:rPr lang="en-IN" sz="2400" b="1" spc="-10" dirty="0">
                <a:solidFill>
                  <a:schemeClr val="bg1"/>
                </a:solidFill>
                <a:latin typeface="Verdana" panose="020B0604030504040204" pitchFamily="34" charset="0"/>
                <a:ea typeface="Verdana" panose="020B0604030504040204" pitchFamily="34" charset="0"/>
                <a:cs typeface="Arial"/>
              </a:rPr>
              <a:t>QUESTION AND ANSWERS</a:t>
            </a:r>
          </a:p>
          <a:p>
            <a:pPr algn="ctr"/>
            <a:r>
              <a:rPr lang="en-IN" sz="19900" b="1" spc="-10" dirty="0">
                <a:solidFill>
                  <a:srgbClr val="E82127"/>
                </a:solidFill>
                <a:latin typeface="Verdana" panose="020B0604030504040204" pitchFamily="34" charset="0"/>
                <a:ea typeface="Verdana" panose="020B0604030504040204" pitchFamily="34" charset="0"/>
                <a:cs typeface="Arial"/>
              </a:rPr>
              <a:t>?</a:t>
            </a:r>
            <a:endParaRPr lang="en-IN" sz="2400" b="1" spc="-10" dirty="0">
              <a:solidFill>
                <a:srgbClr val="E82127"/>
              </a:solidFill>
              <a:latin typeface="Verdana" panose="020B0604030504040204" pitchFamily="34" charset="0"/>
              <a:ea typeface="Verdana" panose="020B0604030504040204" pitchFamily="34" charset="0"/>
              <a:cs typeface="Arial"/>
            </a:endParaRPr>
          </a:p>
        </p:txBody>
      </p:sp>
      <p:sp>
        <p:nvSpPr>
          <p:cNvPr id="15"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23</a:t>
            </a:fld>
            <a:endParaRPr lang="en-IN"/>
          </a:p>
        </p:txBody>
      </p:sp>
    </p:spTree>
    <p:extLst>
      <p:ext uri="{BB962C8B-B14F-4D97-AF65-F5344CB8AC3E}">
        <p14:creationId xmlns:p14="http://schemas.microsoft.com/office/powerpoint/2010/main" val="842711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374888210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097"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3" name="Rectangle 5"/>
          <p:cNvSpPr>
            <a:spLocks noChangeArrowheads="1"/>
          </p:cNvSpPr>
          <p:nvPr/>
        </p:nvSpPr>
        <p:spPr bwMode="auto">
          <a:xfrm>
            <a:off x="569376" y="2091924"/>
            <a:ext cx="11053249" cy="1676828"/>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Overview and Purpose </a:t>
            </a:r>
            <a:endParaRPr lang="en-US" sz="2800" dirty="0">
              <a:latin typeface="Verdana" panose="020B0604030504040204" pitchFamily="34" charset="0"/>
              <a:ea typeface="Verdana" panose="020B0604030504040204" pitchFamily="34" charset="0"/>
            </a:endParaRPr>
          </a:p>
        </p:txBody>
      </p:sp>
      <p:pic>
        <p:nvPicPr>
          <p:cNvPr id="17" name="Picture 2" descr="Image result for stock forecasting using padas">
            <a:extLst>
              <a:ext uri="{FF2B5EF4-FFF2-40B4-BE49-F238E27FC236}">
                <a16:creationId xmlns:a16="http://schemas.microsoft.com/office/drawing/2014/main" id="{2EA102B3-AB18-E94B-BE12-2D0B5F2DA4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4012" y="4092429"/>
            <a:ext cx="3200400" cy="168824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Image result for Predict future stock values">
            <a:extLst>
              <a:ext uri="{FF2B5EF4-FFF2-40B4-BE49-F238E27FC236}">
                <a16:creationId xmlns:a16="http://schemas.microsoft.com/office/drawing/2014/main" id="{2B4B775A-AA45-C849-BFE3-6C5D0B15BCB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33290" y="4118246"/>
            <a:ext cx="3070823" cy="166243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descr="Image result for supervised learning">
            <a:extLst>
              <a:ext uri="{FF2B5EF4-FFF2-40B4-BE49-F238E27FC236}">
                <a16:creationId xmlns:a16="http://schemas.microsoft.com/office/drawing/2014/main" id="{A22BB2CB-30F1-5B42-8D48-49ACE3C1D83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102569" y="4118246"/>
            <a:ext cx="3200399" cy="1662431"/>
          </a:xfrm>
          <a:prstGeom prst="rect">
            <a:avLst/>
          </a:prstGeom>
          <a:noFill/>
          <a:extLst>
            <a:ext uri="{909E8E84-426E-40DD-AFC4-6F175D3DCCD1}">
              <a14:hiddenFill xmlns:a14="http://schemas.microsoft.com/office/drawing/2010/main">
                <a:solidFill>
                  <a:srgbClr val="FFFFFF"/>
                </a:solidFill>
              </a14:hiddenFill>
            </a:ext>
          </a:extLst>
        </p:spPr>
      </p:pic>
      <p:sp>
        <p:nvSpPr>
          <p:cNvPr id="21" name="Freeform 20"/>
          <p:cNvSpPr/>
          <p:nvPr/>
        </p:nvSpPr>
        <p:spPr>
          <a:xfrm>
            <a:off x="764011" y="2752579"/>
            <a:ext cx="3200400" cy="692497"/>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algn="ctr" defTabSz="800100">
              <a:spcBef>
                <a:spcPct val="0"/>
              </a:spcBef>
              <a:spcAft>
                <a:spcPct val="35000"/>
              </a:spcAft>
            </a:pPr>
            <a:r>
              <a:rPr lang="en-US" sz="1500" b="1" kern="1200" dirty="0">
                <a:solidFill>
                  <a:schemeClr val="bg1"/>
                </a:solidFill>
                <a:latin typeface="Verdana" panose="020B0604030504040204" pitchFamily="34" charset="0"/>
                <a:ea typeface="Verdana" panose="020B0604030504040204" pitchFamily="34" charset="0"/>
                <a:cs typeface="Times New Roman" panose="02020603050405020304" pitchFamily="18" charset="0"/>
              </a:rPr>
              <a:t>Demonstrate predictability using a </a:t>
            </a:r>
            <a:r>
              <a:rPr lang="en-US" sz="1500" b="1" kern="1200" spc="-5" dirty="0">
                <a:solidFill>
                  <a:schemeClr val="bg1"/>
                </a:solidFill>
                <a:latin typeface="Verdana" panose="020B0604030504040204" pitchFamily="34" charset="0"/>
                <a:ea typeface="Verdana" panose="020B0604030504040204" pitchFamily="34" charset="0"/>
                <a:cs typeface="Times New Roman" panose="02020603050405020304" pitchFamily="18" charset="0"/>
              </a:rPr>
              <a:t>number </a:t>
            </a:r>
            <a:r>
              <a:rPr lang="en-US" sz="1500" b="1" kern="1200" spc="15" dirty="0">
                <a:solidFill>
                  <a:schemeClr val="bg1"/>
                </a:solidFill>
                <a:latin typeface="Verdana" panose="020B0604030504040204" pitchFamily="34" charset="0"/>
                <a:ea typeface="Verdana" panose="020B0604030504040204" pitchFamily="34" charset="0"/>
                <a:cs typeface="Times New Roman" panose="02020603050405020304" pitchFamily="18" charset="0"/>
              </a:rPr>
              <a:t>of </a:t>
            </a:r>
            <a:r>
              <a:rPr lang="en-US" sz="1500" b="1" kern="1200" spc="10" dirty="0">
                <a:solidFill>
                  <a:schemeClr val="bg1"/>
                </a:solidFill>
                <a:latin typeface="Verdana" panose="020B0604030504040204" pitchFamily="34" charset="0"/>
                <a:ea typeface="Verdana" panose="020B0604030504040204" pitchFamily="34" charset="0"/>
                <a:cs typeface="Times New Roman" panose="02020603050405020304" pitchFamily="18" charset="0"/>
              </a:rPr>
              <a:t>different F</a:t>
            </a:r>
            <a:r>
              <a:rPr lang="en-US" sz="1500" b="1" kern="1200" spc="-5" dirty="0">
                <a:solidFill>
                  <a:schemeClr val="bg1"/>
                </a:solidFill>
                <a:latin typeface="Verdana" panose="020B0604030504040204" pitchFamily="34" charset="0"/>
                <a:ea typeface="Verdana" panose="020B0604030504040204" pitchFamily="34" charset="0"/>
                <a:cs typeface="Times New Roman" panose="02020603050405020304" pitchFamily="18" charset="0"/>
              </a:rPr>
              <a:t>orecasting Techniques</a:t>
            </a:r>
            <a:endParaRPr lang="en-US" sz="1500" b="1" kern="1200" dirty="0">
              <a:solidFill>
                <a:schemeClr val="bg1"/>
              </a:solidFill>
              <a:latin typeface="Verdana" panose="020B0604030504040204" pitchFamily="34" charset="0"/>
              <a:ea typeface="Verdana" panose="020B0604030504040204" pitchFamily="34" charset="0"/>
              <a:cs typeface="Times New Roman" panose="02020603050405020304" pitchFamily="18" charset="0"/>
            </a:endParaRPr>
          </a:p>
        </p:txBody>
      </p:sp>
      <p:sp>
        <p:nvSpPr>
          <p:cNvPr id="22" name="Freeform 21"/>
          <p:cNvSpPr/>
          <p:nvPr/>
        </p:nvSpPr>
        <p:spPr>
          <a:xfrm>
            <a:off x="4433290" y="2867995"/>
            <a:ext cx="3200400" cy="461665"/>
          </a:xfrm>
          <a:custGeom>
            <a:avLst/>
            <a:gdLst>
              <a:gd name="connsiteX0" fmla="*/ 0 w 3325420"/>
              <a:gd name="connsiteY0" fmla="*/ 0 h 673646"/>
              <a:gd name="connsiteX1" fmla="*/ 3325420 w 3325420"/>
              <a:gd name="connsiteY1" fmla="*/ 0 h 673646"/>
              <a:gd name="connsiteX2" fmla="*/ 3325420 w 3325420"/>
              <a:gd name="connsiteY2" fmla="*/ 673646 h 673646"/>
              <a:gd name="connsiteX3" fmla="*/ 0 w 3325420"/>
              <a:gd name="connsiteY3" fmla="*/ 673646 h 673646"/>
              <a:gd name="connsiteX4" fmla="*/ 0 w 3325420"/>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5420" h="673646">
                <a:moveTo>
                  <a:pt x="0" y="0"/>
                </a:moveTo>
                <a:lnTo>
                  <a:pt x="3325420" y="0"/>
                </a:lnTo>
                <a:lnTo>
                  <a:pt x="3325420"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algn="ctr" defTabSz="800100">
              <a:spcBef>
                <a:spcPct val="0"/>
              </a:spcBef>
              <a:spcAft>
                <a:spcPct val="35000"/>
              </a:spcAft>
            </a:pPr>
            <a:r>
              <a:rPr lang="en-US" sz="1500" b="1" kern="1200" spc="10" dirty="0">
                <a:solidFill>
                  <a:schemeClr val="bg1"/>
                </a:solidFill>
                <a:latin typeface="Verdana" panose="020B0604030504040204" pitchFamily="34" charset="0"/>
                <a:ea typeface="Verdana" panose="020B0604030504040204" pitchFamily="34" charset="0"/>
                <a:cs typeface="Arial"/>
              </a:rPr>
              <a:t>Predict F</a:t>
            </a:r>
            <a:r>
              <a:rPr lang="en-US" sz="1500" b="1" kern="1200" dirty="0">
                <a:solidFill>
                  <a:schemeClr val="bg1"/>
                </a:solidFill>
                <a:latin typeface="Verdana" panose="020B0604030504040204" pitchFamily="34" charset="0"/>
                <a:ea typeface="Verdana" panose="020B0604030504040204" pitchFamily="34" charset="0"/>
                <a:cs typeface="Arial"/>
              </a:rPr>
              <a:t>uture Stock </a:t>
            </a:r>
            <a:r>
              <a:rPr lang="en-US" sz="1500" b="1" kern="1200" spc="-10" dirty="0">
                <a:solidFill>
                  <a:schemeClr val="bg1"/>
                </a:solidFill>
                <a:latin typeface="Verdana" panose="020B0604030504040204" pitchFamily="34" charset="0"/>
                <a:ea typeface="Verdana" panose="020B0604030504040204" pitchFamily="34" charset="0"/>
                <a:cs typeface="Arial"/>
              </a:rPr>
              <a:t>values based </a:t>
            </a:r>
            <a:r>
              <a:rPr lang="en-US" sz="1500" b="1" kern="1200" spc="5" dirty="0">
                <a:solidFill>
                  <a:schemeClr val="bg1"/>
                </a:solidFill>
                <a:latin typeface="Verdana" panose="020B0604030504040204" pitchFamily="34" charset="0"/>
                <a:ea typeface="Verdana" panose="020B0604030504040204" pitchFamily="34" charset="0"/>
                <a:cs typeface="Arial"/>
              </a:rPr>
              <a:t>on P</a:t>
            </a:r>
            <a:r>
              <a:rPr lang="en-US" sz="1500" b="1" kern="1200" spc="-15" dirty="0">
                <a:solidFill>
                  <a:schemeClr val="bg1"/>
                </a:solidFill>
                <a:latin typeface="Verdana" panose="020B0604030504040204" pitchFamily="34" charset="0"/>
                <a:ea typeface="Verdana" panose="020B0604030504040204" pitchFamily="34" charset="0"/>
                <a:cs typeface="Arial"/>
              </a:rPr>
              <a:t>ast </a:t>
            </a:r>
            <a:r>
              <a:rPr lang="en-US" sz="1500" b="1" kern="1200" spc="-10" dirty="0">
                <a:solidFill>
                  <a:schemeClr val="bg1"/>
                </a:solidFill>
                <a:latin typeface="Verdana" panose="020B0604030504040204" pitchFamily="34" charset="0"/>
                <a:ea typeface="Verdana" panose="020B0604030504040204" pitchFamily="34" charset="0"/>
                <a:cs typeface="Arial"/>
              </a:rPr>
              <a:t>values</a:t>
            </a:r>
            <a:endParaRPr lang="en-US" sz="1500" b="1" kern="1200" dirty="0">
              <a:solidFill>
                <a:schemeClr val="bg1"/>
              </a:solidFill>
              <a:latin typeface="Verdana" panose="020B0604030504040204" pitchFamily="34" charset="0"/>
              <a:ea typeface="Verdana" panose="020B0604030504040204" pitchFamily="34" charset="0"/>
            </a:endParaRPr>
          </a:p>
        </p:txBody>
      </p:sp>
      <p:sp>
        <p:nvSpPr>
          <p:cNvPr id="23" name="Freeform 22"/>
          <p:cNvSpPr/>
          <p:nvPr/>
        </p:nvSpPr>
        <p:spPr>
          <a:xfrm>
            <a:off x="8102569" y="2752579"/>
            <a:ext cx="3200400" cy="692497"/>
          </a:xfrm>
          <a:custGeom>
            <a:avLst/>
            <a:gdLst>
              <a:gd name="connsiteX0" fmla="*/ 0 w 3325466"/>
              <a:gd name="connsiteY0" fmla="*/ 0 h 673646"/>
              <a:gd name="connsiteX1" fmla="*/ 3325466 w 3325466"/>
              <a:gd name="connsiteY1" fmla="*/ 0 h 673646"/>
              <a:gd name="connsiteX2" fmla="*/ 3325466 w 3325466"/>
              <a:gd name="connsiteY2" fmla="*/ 673646 h 673646"/>
              <a:gd name="connsiteX3" fmla="*/ 0 w 3325466"/>
              <a:gd name="connsiteY3" fmla="*/ 673646 h 673646"/>
              <a:gd name="connsiteX4" fmla="*/ 0 w 3325466"/>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5466" h="673646">
                <a:moveTo>
                  <a:pt x="0" y="0"/>
                </a:moveTo>
                <a:lnTo>
                  <a:pt x="3325466" y="0"/>
                </a:lnTo>
                <a:lnTo>
                  <a:pt x="3325466"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algn="ctr" defTabSz="800100">
              <a:spcBef>
                <a:spcPct val="0"/>
              </a:spcBef>
              <a:spcAft>
                <a:spcPct val="35000"/>
              </a:spcAft>
            </a:pPr>
            <a:r>
              <a:rPr lang="en-US" sz="1500" b="1" kern="1200" dirty="0">
                <a:solidFill>
                  <a:schemeClr val="bg1"/>
                </a:solidFill>
                <a:latin typeface="Verdana" panose="020B0604030504040204" pitchFamily="34" charset="0"/>
                <a:ea typeface="Verdana" panose="020B0604030504040204" pitchFamily="34" charset="0"/>
                <a:cs typeface="Arial"/>
              </a:rPr>
              <a:t>Forecasting: Applying S</a:t>
            </a:r>
            <a:r>
              <a:rPr lang="en-US" sz="1500" b="1" kern="1200" spc="-10" dirty="0">
                <a:solidFill>
                  <a:schemeClr val="bg1"/>
                </a:solidFill>
                <a:latin typeface="Verdana" panose="020B0604030504040204" pitchFamily="34" charset="0"/>
                <a:ea typeface="Verdana" panose="020B0604030504040204" pitchFamily="34" charset="0"/>
                <a:cs typeface="Arial"/>
              </a:rPr>
              <a:t>upervised </a:t>
            </a:r>
            <a:r>
              <a:rPr lang="en-US" sz="1500" b="1" kern="1200" spc="-5" dirty="0">
                <a:solidFill>
                  <a:schemeClr val="bg1"/>
                </a:solidFill>
                <a:latin typeface="Verdana" panose="020B0604030504040204" pitchFamily="34" charset="0"/>
                <a:ea typeface="Verdana" panose="020B0604030504040204" pitchFamily="34" charset="0"/>
                <a:cs typeface="Arial"/>
              </a:rPr>
              <a:t>learning methods </a:t>
            </a:r>
            <a:r>
              <a:rPr lang="en-US" sz="1500" b="1" kern="1200" spc="10" dirty="0">
                <a:solidFill>
                  <a:schemeClr val="bg1"/>
                </a:solidFill>
                <a:latin typeface="Verdana" panose="020B0604030504040204" pitchFamily="34" charset="0"/>
                <a:ea typeface="Verdana" panose="020B0604030504040204" pitchFamily="34" charset="0"/>
                <a:cs typeface="Arial"/>
              </a:rPr>
              <a:t>for </a:t>
            </a:r>
            <a:r>
              <a:rPr lang="en-US" sz="1500" b="1" kern="1200" dirty="0">
                <a:solidFill>
                  <a:schemeClr val="bg1"/>
                </a:solidFill>
                <a:latin typeface="Verdana" panose="020B0604030504040204" pitchFamily="34" charset="0"/>
                <a:ea typeface="Verdana" panose="020B0604030504040204" pitchFamily="34" charset="0"/>
                <a:cs typeface="Arial"/>
              </a:rPr>
              <a:t>stock </a:t>
            </a:r>
            <a:r>
              <a:rPr lang="en-US" sz="1500" b="1" kern="1200" spc="5" dirty="0">
                <a:solidFill>
                  <a:schemeClr val="bg1"/>
                </a:solidFill>
                <a:latin typeface="Verdana" panose="020B0604030504040204" pitchFamily="34" charset="0"/>
                <a:ea typeface="Verdana" panose="020B0604030504040204" pitchFamily="34" charset="0"/>
                <a:cs typeface="Arial"/>
              </a:rPr>
              <a:t>price F</a:t>
            </a:r>
            <a:r>
              <a:rPr lang="en-US" sz="1500" b="1" kern="1200" spc="-5" dirty="0">
                <a:solidFill>
                  <a:schemeClr val="bg1"/>
                </a:solidFill>
                <a:latin typeface="Verdana" panose="020B0604030504040204" pitchFamily="34" charset="0"/>
                <a:ea typeface="Verdana" panose="020B0604030504040204" pitchFamily="34" charset="0"/>
                <a:cs typeface="Arial"/>
              </a:rPr>
              <a:t>orecasting</a:t>
            </a:r>
            <a:endParaRPr lang="en-US" sz="1500" b="1" kern="1200" dirty="0">
              <a:solidFill>
                <a:schemeClr val="bg1"/>
              </a:solidFill>
              <a:latin typeface="Verdana" panose="020B0604030504040204" pitchFamily="34" charset="0"/>
              <a:ea typeface="Verdana" panose="020B0604030504040204" pitchFamily="34" charset="0"/>
            </a:endParaRPr>
          </a:p>
        </p:txBody>
      </p:sp>
      <p:cxnSp>
        <p:nvCxnSpPr>
          <p:cNvPr id="15" name="Straight Connector 14"/>
          <p:cNvCxnSpPr/>
          <p:nvPr/>
        </p:nvCxnSpPr>
        <p:spPr>
          <a:xfrm>
            <a:off x="4165600" y="2656903"/>
            <a:ext cx="0" cy="8838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7759700" y="2656903"/>
            <a:ext cx="0" cy="8838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9" name="Group 38"/>
          <p:cNvGrpSpPr/>
          <p:nvPr/>
        </p:nvGrpSpPr>
        <p:grpSpPr>
          <a:xfrm>
            <a:off x="1844386" y="1947326"/>
            <a:ext cx="1039651" cy="620614"/>
            <a:chOff x="1898280" y="1947326"/>
            <a:chExt cx="931862" cy="620614"/>
          </a:xfrm>
        </p:grpSpPr>
        <p:sp>
          <p:nvSpPr>
            <p:cNvPr id="35" name="Freeform 9"/>
            <p:cNvSpPr>
              <a:spLocks/>
            </p:cNvSpPr>
            <p:nvPr/>
          </p:nvSpPr>
          <p:spPr bwMode="auto">
            <a:xfrm>
              <a:off x="1898280" y="1947326"/>
              <a:ext cx="931862" cy="144463"/>
            </a:xfrm>
            <a:custGeom>
              <a:avLst/>
              <a:gdLst>
                <a:gd name="T0" fmla="*/ 587 w 587"/>
                <a:gd name="T1" fmla="*/ 91 h 91"/>
                <a:gd name="T2" fmla="*/ 0 w 587"/>
                <a:gd name="T3" fmla="*/ 91 h 91"/>
                <a:gd name="T4" fmla="*/ 26 w 587"/>
                <a:gd name="T5" fmla="*/ 0 h 91"/>
                <a:gd name="T6" fmla="*/ 561 w 587"/>
                <a:gd name="T7" fmla="*/ 0 h 91"/>
                <a:gd name="T8" fmla="*/ 587 w 587"/>
                <a:gd name="T9" fmla="*/ 91 h 91"/>
              </a:gdLst>
              <a:ahLst/>
              <a:cxnLst>
                <a:cxn ang="0">
                  <a:pos x="T0" y="T1"/>
                </a:cxn>
                <a:cxn ang="0">
                  <a:pos x="T2" y="T3"/>
                </a:cxn>
                <a:cxn ang="0">
                  <a:pos x="T4" y="T5"/>
                </a:cxn>
                <a:cxn ang="0">
                  <a:pos x="T6" y="T7"/>
                </a:cxn>
                <a:cxn ang="0">
                  <a:pos x="T8" y="T9"/>
                </a:cxn>
              </a:cxnLst>
              <a:rect l="0" t="0" r="r" b="b"/>
              <a:pathLst>
                <a:path w="587" h="91">
                  <a:moveTo>
                    <a:pt x="587" y="91"/>
                  </a:moveTo>
                  <a:lnTo>
                    <a:pt x="0" y="91"/>
                  </a:lnTo>
                  <a:lnTo>
                    <a:pt x="26" y="0"/>
                  </a:lnTo>
                  <a:lnTo>
                    <a:pt x="561" y="0"/>
                  </a:lnTo>
                  <a:lnTo>
                    <a:pt x="587" y="91"/>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IN"/>
            </a:p>
          </p:txBody>
        </p:sp>
        <p:sp>
          <p:nvSpPr>
            <p:cNvPr id="36" name="Freeform 10"/>
            <p:cNvSpPr>
              <a:spLocks/>
            </p:cNvSpPr>
            <p:nvPr/>
          </p:nvSpPr>
          <p:spPr bwMode="auto">
            <a:xfrm>
              <a:off x="1939555" y="1947326"/>
              <a:ext cx="849312" cy="620614"/>
            </a:xfrm>
            <a:custGeom>
              <a:avLst/>
              <a:gdLst>
                <a:gd name="T0" fmla="*/ 54 w 61"/>
                <a:gd name="T1" fmla="*/ 38 h 38"/>
                <a:gd name="T2" fmla="*/ 7 w 61"/>
                <a:gd name="T3" fmla="*/ 38 h 38"/>
                <a:gd name="T4" fmla="*/ 0 w 61"/>
                <a:gd name="T5" fmla="*/ 32 h 38"/>
                <a:gd name="T6" fmla="*/ 0 w 61"/>
                <a:gd name="T7" fmla="*/ 0 h 38"/>
                <a:gd name="T8" fmla="*/ 61 w 61"/>
                <a:gd name="T9" fmla="*/ 0 h 38"/>
                <a:gd name="T10" fmla="*/ 61 w 61"/>
                <a:gd name="T11" fmla="*/ 32 h 38"/>
                <a:gd name="T12" fmla="*/ 54 w 61"/>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61" h="38">
                  <a:moveTo>
                    <a:pt x="54" y="38"/>
                  </a:moveTo>
                  <a:cubicBezTo>
                    <a:pt x="7" y="38"/>
                    <a:pt x="7" y="38"/>
                    <a:pt x="7" y="38"/>
                  </a:cubicBezTo>
                  <a:cubicBezTo>
                    <a:pt x="3" y="38"/>
                    <a:pt x="0" y="35"/>
                    <a:pt x="0" y="32"/>
                  </a:cubicBezTo>
                  <a:cubicBezTo>
                    <a:pt x="0" y="0"/>
                    <a:pt x="0" y="0"/>
                    <a:pt x="0" y="0"/>
                  </a:cubicBezTo>
                  <a:cubicBezTo>
                    <a:pt x="61" y="0"/>
                    <a:pt x="61" y="0"/>
                    <a:pt x="61" y="0"/>
                  </a:cubicBezTo>
                  <a:cubicBezTo>
                    <a:pt x="61" y="32"/>
                    <a:pt x="61" y="32"/>
                    <a:pt x="61" y="32"/>
                  </a:cubicBezTo>
                  <a:cubicBezTo>
                    <a:pt x="61" y="35"/>
                    <a:pt x="58" y="38"/>
                    <a:pt x="54" y="38"/>
                  </a:cubicBezTo>
                  <a:close/>
                </a:path>
              </a:pathLst>
            </a:cu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grpSp>
      <p:grpSp>
        <p:nvGrpSpPr>
          <p:cNvPr id="40" name="Group 39"/>
          <p:cNvGrpSpPr/>
          <p:nvPr/>
        </p:nvGrpSpPr>
        <p:grpSpPr>
          <a:xfrm>
            <a:off x="5513665" y="1947326"/>
            <a:ext cx="1039651" cy="620614"/>
            <a:chOff x="1898280" y="1947326"/>
            <a:chExt cx="931862" cy="620614"/>
          </a:xfrm>
        </p:grpSpPr>
        <p:sp>
          <p:nvSpPr>
            <p:cNvPr id="41" name="Freeform 9"/>
            <p:cNvSpPr>
              <a:spLocks/>
            </p:cNvSpPr>
            <p:nvPr/>
          </p:nvSpPr>
          <p:spPr bwMode="auto">
            <a:xfrm>
              <a:off x="1898280" y="1947326"/>
              <a:ext cx="931862" cy="144463"/>
            </a:xfrm>
            <a:custGeom>
              <a:avLst/>
              <a:gdLst>
                <a:gd name="T0" fmla="*/ 587 w 587"/>
                <a:gd name="T1" fmla="*/ 91 h 91"/>
                <a:gd name="T2" fmla="*/ 0 w 587"/>
                <a:gd name="T3" fmla="*/ 91 h 91"/>
                <a:gd name="T4" fmla="*/ 26 w 587"/>
                <a:gd name="T5" fmla="*/ 0 h 91"/>
                <a:gd name="T6" fmla="*/ 561 w 587"/>
                <a:gd name="T7" fmla="*/ 0 h 91"/>
                <a:gd name="T8" fmla="*/ 587 w 587"/>
                <a:gd name="T9" fmla="*/ 91 h 91"/>
              </a:gdLst>
              <a:ahLst/>
              <a:cxnLst>
                <a:cxn ang="0">
                  <a:pos x="T0" y="T1"/>
                </a:cxn>
                <a:cxn ang="0">
                  <a:pos x="T2" y="T3"/>
                </a:cxn>
                <a:cxn ang="0">
                  <a:pos x="T4" y="T5"/>
                </a:cxn>
                <a:cxn ang="0">
                  <a:pos x="T6" y="T7"/>
                </a:cxn>
                <a:cxn ang="0">
                  <a:pos x="T8" y="T9"/>
                </a:cxn>
              </a:cxnLst>
              <a:rect l="0" t="0" r="r" b="b"/>
              <a:pathLst>
                <a:path w="587" h="91">
                  <a:moveTo>
                    <a:pt x="587" y="91"/>
                  </a:moveTo>
                  <a:lnTo>
                    <a:pt x="0" y="91"/>
                  </a:lnTo>
                  <a:lnTo>
                    <a:pt x="26" y="0"/>
                  </a:lnTo>
                  <a:lnTo>
                    <a:pt x="561" y="0"/>
                  </a:lnTo>
                  <a:lnTo>
                    <a:pt x="587" y="91"/>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IN"/>
            </a:p>
          </p:txBody>
        </p:sp>
        <p:sp>
          <p:nvSpPr>
            <p:cNvPr id="42" name="Freeform 10"/>
            <p:cNvSpPr>
              <a:spLocks/>
            </p:cNvSpPr>
            <p:nvPr/>
          </p:nvSpPr>
          <p:spPr bwMode="auto">
            <a:xfrm>
              <a:off x="1939555" y="1947326"/>
              <a:ext cx="849312" cy="620614"/>
            </a:xfrm>
            <a:custGeom>
              <a:avLst/>
              <a:gdLst>
                <a:gd name="T0" fmla="*/ 54 w 61"/>
                <a:gd name="T1" fmla="*/ 38 h 38"/>
                <a:gd name="T2" fmla="*/ 7 w 61"/>
                <a:gd name="T3" fmla="*/ 38 h 38"/>
                <a:gd name="T4" fmla="*/ 0 w 61"/>
                <a:gd name="T5" fmla="*/ 32 h 38"/>
                <a:gd name="T6" fmla="*/ 0 w 61"/>
                <a:gd name="T7" fmla="*/ 0 h 38"/>
                <a:gd name="T8" fmla="*/ 61 w 61"/>
                <a:gd name="T9" fmla="*/ 0 h 38"/>
                <a:gd name="T10" fmla="*/ 61 w 61"/>
                <a:gd name="T11" fmla="*/ 32 h 38"/>
                <a:gd name="T12" fmla="*/ 54 w 61"/>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61" h="38">
                  <a:moveTo>
                    <a:pt x="54" y="38"/>
                  </a:moveTo>
                  <a:cubicBezTo>
                    <a:pt x="7" y="38"/>
                    <a:pt x="7" y="38"/>
                    <a:pt x="7" y="38"/>
                  </a:cubicBezTo>
                  <a:cubicBezTo>
                    <a:pt x="3" y="38"/>
                    <a:pt x="0" y="35"/>
                    <a:pt x="0" y="32"/>
                  </a:cubicBezTo>
                  <a:cubicBezTo>
                    <a:pt x="0" y="0"/>
                    <a:pt x="0" y="0"/>
                    <a:pt x="0" y="0"/>
                  </a:cubicBezTo>
                  <a:cubicBezTo>
                    <a:pt x="61" y="0"/>
                    <a:pt x="61" y="0"/>
                    <a:pt x="61" y="0"/>
                  </a:cubicBezTo>
                  <a:cubicBezTo>
                    <a:pt x="61" y="32"/>
                    <a:pt x="61" y="32"/>
                    <a:pt x="61" y="32"/>
                  </a:cubicBezTo>
                  <a:cubicBezTo>
                    <a:pt x="61" y="35"/>
                    <a:pt x="58" y="38"/>
                    <a:pt x="54" y="38"/>
                  </a:cubicBezTo>
                  <a:close/>
                </a:path>
              </a:pathLst>
            </a:cu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grpSp>
      <p:grpSp>
        <p:nvGrpSpPr>
          <p:cNvPr id="43" name="Group 42"/>
          <p:cNvGrpSpPr/>
          <p:nvPr/>
        </p:nvGrpSpPr>
        <p:grpSpPr>
          <a:xfrm>
            <a:off x="9182944" y="1947326"/>
            <a:ext cx="1039651" cy="620614"/>
            <a:chOff x="1898280" y="1947326"/>
            <a:chExt cx="931862" cy="620614"/>
          </a:xfrm>
        </p:grpSpPr>
        <p:sp>
          <p:nvSpPr>
            <p:cNvPr id="44" name="Freeform 9"/>
            <p:cNvSpPr>
              <a:spLocks/>
            </p:cNvSpPr>
            <p:nvPr/>
          </p:nvSpPr>
          <p:spPr bwMode="auto">
            <a:xfrm>
              <a:off x="1898280" y="1947326"/>
              <a:ext cx="931862" cy="144463"/>
            </a:xfrm>
            <a:custGeom>
              <a:avLst/>
              <a:gdLst>
                <a:gd name="T0" fmla="*/ 587 w 587"/>
                <a:gd name="T1" fmla="*/ 91 h 91"/>
                <a:gd name="T2" fmla="*/ 0 w 587"/>
                <a:gd name="T3" fmla="*/ 91 h 91"/>
                <a:gd name="T4" fmla="*/ 26 w 587"/>
                <a:gd name="T5" fmla="*/ 0 h 91"/>
                <a:gd name="T6" fmla="*/ 561 w 587"/>
                <a:gd name="T7" fmla="*/ 0 h 91"/>
                <a:gd name="T8" fmla="*/ 587 w 587"/>
                <a:gd name="T9" fmla="*/ 91 h 91"/>
              </a:gdLst>
              <a:ahLst/>
              <a:cxnLst>
                <a:cxn ang="0">
                  <a:pos x="T0" y="T1"/>
                </a:cxn>
                <a:cxn ang="0">
                  <a:pos x="T2" y="T3"/>
                </a:cxn>
                <a:cxn ang="0">
                  <a:pos x="T4" y="T5"/>
                </a:cxn>
                <a:cxn ang="0">
                  <a:pos x="T6" y="T7"/>
                </a:cxn>
                <a:cxn ang="0">
                  <a:pos x="T8" y="T9"/>
                </a:cxn>
              </a:cxnLst>
              <a:rect l="0" t="0" r="r" b="b"/>
              <a:pathLst>
                <a:path w="587" h="91">
                  <a:moveTo>
                    <a:pt x="587" y="91"/>
                  </a:moveTo>
                  <a:lnTo>
                    <a:pt x="0" y="91"/>
                  </a:lnTo>
                  <a:lnTo>
                    <a:pt x="26" y="0"/>
                  </a:lnTo>
                  <a:lnTo>
                    <a:pt x="561" y="0"/>
                  </a:lnTo>
                  <a:lnTo>
                    <a:pt x="587" y="91"/>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IN"/>
            </a:p>
          </p:txBody>
        </p:sp>
        <p:sp>
          <p:nvSpPr>
            <p:cNvPr id="45" name="Freeform 10"/>
            <p:cNvSpPr>
              <a:spLocks/>
            </p:cNvSpPr>
            <p:nvPr/>
          </p:nvSpPr>
          <p:spPr bwMode="auto">
            <a:xfrm>
              <a:off x="1939555" y="1947326"/>
              <a:ext cx="849312" cy="620614"/>
            </a:xfrm>
            <a:custGeom>
              <a:avLst/>
              <a:gdLst>
                <a:gd name="T0" fmla="*/ 54 w 61"/>
                <a:gd name="T1" fmla="*/ 38 h 38"/>
                <a:gd name="T2" fmla="*/ 7 w 61"/>
                <a:gd name="T3" fmla="*/ 38 h 38"/>
                <a:gd name="T4" fmla="*/ 0 w 61"/>
                <a:gd name="T5" fmla="*/ 32 h 38"/>
                <a:gd name="T6" fmla="*/ 0 w 61"/>
                <a:gd name="T7" fmla="*/ 0 h 38"/>
                <a:gd name="T8" fmla="*/ 61 w 61"/>
                <a:gd name="T9" fmla="*/ 0 h 38"/>
                <a:gd name="T10" fmla="*/ 61 w 61"/>
                <a:gd name="T11" fmla="*/ 32 h 38"/>
                <a:gd name="T12" fmla="*/ 54 w 61"/>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61" h="38">
                  <a:moveTo>
                    <a:pt x="54" y="38"/>
                  </a:moveTo>
                  <a:cubicBezTo>
                    <a:pt x="7" y="38"/>
                    <a:pt x="7" y="38"/>
                    <a:pt x="7" y="38"/>
                  </a:cubicBezTo>
                  <a:cubicBezTo>
                    <a:pt x="3" y="38"/>
                    <a:pt x="0" y="35"/>
                    <a:pt x="0" y="32"/>
                  </a:cubicBezTo>
                  <a:cubicBezTo>
                    <a:pt x="0" y="0"/>
                    <a:pt x="0" y="0"/>
                    <a:pt x="0" y="0"/>
                  </a:cubicBezTo>
                  <a:cubicBezTo>
                    <a:pt x="61" y="0"/>
                    <a:pt x="61" y="0"/>
                    <a:pt x="61" y="0"/>
                  </a:cubicBezTo>
                  <a:cubicBezTo>
                    <a:pt x="61" y="32"/>
                    <a:pt x="61" y="32"/>
                    <a:pt x="61" y="32"/>
                  </a:cubicBezTo>
                  <a:cubicBezTo>
                    <a:pt x="61" y="35"/>
                    <a:pt x="58" y="38"/>
                    <a:pt x="54" y="38"/>
                  </a:cubicBezTo>
                  <a:close/>
                </a:path>
              </a:pathLst>
            </a:cu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grpSp>
      <p:grpSp>
        <p:nvGrpSpPr>
          <p:cNvPr id="57" name="Group 56"/>
          <p:cNvGrpSpPr/>
          <p:nvPr/>
        </p:nvGrpSpPr>
        <p:grpSpPr>
          <a:xfrm>
            <a:off x="2128006" y="2045223"/>
            <a:ext cx="443360" cy="443360"/>
            <a:chOff x="3300413" y="633413"/>
            <a:chExt cx="5591175" cy="5591175"/>
          </a:xfrm>
          <a:solidFill>
            <a:schemeClr val="bg1"/>
          </a:solidFill>
        </p:grpSpPr>
        <p:sp>
          <p:nvSpPr>
            <p:cNvPr id="49" name="Rectangle 16"/>
            <p:cNvSpPr>
              <a:spLocks noChangeArrowheads="1"/>
            </p:cNvSpPr>
            <p:nvPr/>
          </p:nvSpPr>
          <p:spPr bwMode="auto">
            <a:xfrm>
              <a:off x="3300413" y="6043613"/>
              <a:ext cx="55911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0" name="Freeform 17"/>
            <p:cNvSpPr>
              <a:spLocks noEditPoints="1"/>
            </p:cNvSpPr>
            <p:nvPr/>
          </p:nvSpPr>
          <p:spPr bwMode="auto">
            <a:xfrm>
              <a:off x="3570288" y="993776"/>
              <a:ext cx="541338" cy="2165350"/>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1" name="Freeform 18"/>
            <p:cNvSpPr>
              <a:spLocks noEditPoints="1"/>
            </p:cNvSpPr>
            <p:nvPr/>
          </p:nvSpPr>
          <p:spPr bwMode="auto">
            <a:xfrm>
              <a:off x="4471988" y="1895476"/>
              <a:ext cx="541338" cy="2165350"/>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2" name="Freeform 19"/>
            <p:cNvSpPr>
              <a:spLocks noEditPoints="1"/>
            </p:cNvSpPr>
            <p:nvPr/>
          </p:nvSpPr>
          <p:spPr bwMode="auto">
            <a:xfrm>
              <a:off x="5375276" y="633413"/>
              <a:ext cx="539750" cy="2163763"/>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3" name="Freeform 20"/>
            <p:cNvSpPr>
              <a:spLocks noEditPoints="1"/>
            </p:cNvSpPr>
            <p:nvPr/>
          </p:nvSpPr>
          <p:spPr bwMode="auto">
            <a:xfrm>
              <a:off x="6276976" y="2617788"/>
              <a:ext cx="539750" cy="2163763"/>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Freeform 21"/>
            <p:cNvSpPr>
              <a:spLocks noEditPoints="1"/>
            </p:cNvSpPr>
            <p:nvPr/>
          </p:nvSpPr>
          <p:spPr bwMode="auto">
            <a:xfrm>
              <a:off x="7178676" y="633413"/>
              <a:ext cx="539750" cy="2163763"/>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5" name="Freeform 22"/>
            <p:cNvSpPr>
              <a:spLocks noEditPoints="1"/>
            </p:cNvSpPr>
            <p:nvPr/>
          </p:nvSpPr>
          <p:spPr bwMode="auto">
            <a:xfrm>
              <a:off x="8080376" y="993776"/>
              <a:ext cx="541338" cy="2165350"/>
            </a:xfrm>
            <a:custGeom>
              <a:avLst/>
              <a:gdLst>
                <a:gd name="T0" fmla="*/ 24 w 144"/>
                <a:gd name="T1" fmla="*/ 480 h 576"/>
                <a:gd name="T2" fmla="*/ 48 w 144"/>
                <a:gd name="T3" fmla="*/ 480 h 576"/>
                <a:gd name="T4" fmla="*/ 48 w 144"/>
                <a:gd name="T5" fmla="*/ 576 h 576"/>
                <a:gd name="T6" fmla="*/ 96 w 144"/>
                <a:gd name="T7" fmla="*/ 576 h 576"/>
                <a:gd name="T8" fmla="*/ 96 w 144"/>
                <a:gd name="T9" fmla="*/ 480 h 576"/>
                <a:gd name="T10" fmla="*/ 120 w 144"/>
                <a:gd name="T11" fmla="*/ 480 h 576"/>
                <a:gd name="T12" fmla="*/ 144 w 144"/>
                <a:gd name="T13" fmla="*/ 456 h 576"/>
                <a:gd name="T14" fmla="*/ 144 w 144"/>
                <a:gd name="T15" fmla="*/ 120 h 576"/>
                <a:gd name="T16" fmla="*/ 120 w 144"/>
                <a:gd name="T17" fmla="*/ 96 h 576"/>
                <a:gd name="T18" fmla="*/ 96 w 144"/>
                <a:gd name="T19" fmla="*/ 96 h 576"/>
                <a:gd name="T20" fmla="*/ 96 w 144"/>
                <a:gd name="T21" fmla="*/ 0 h 576"/>
                <a:gd name="T22" fmla="*/ 48 w 144"/>
                <a:gd name="T23" fmla="*/ 0 h 576"/>
                <a:gd name="T24" fmla="*/ 48 w 144"/>
                <a:gd name="T25" fmla="*/ 96 h 576"/>
                <a:gd name="T26" fmla="*/ 24 w 144"/>
                <a:gd name="T27" fmla="*/ 96 h 576"/>
                <a:gd name="T28" fmla="*/ 0 w 144"/>
                <a:gd name="T29" fmla="*/ 120 h 576"/>
                <a:gd name="T30" fmla="*/ 0 w 144"/>
                <a:gd name="T31" fmla="*/ 456 h 576"/>
                <a:gd name="T32" fmla="*/ 24 w 144"/>
                <a:gd name="T33" fmla="*/ 480 h 576"/>
                <a:gd name="T34" fmla="*/ 48 w 144"/>
                <a:gd name="T35" fmla="*/ 144 h 576"/>
                <a:gd name="T36" fmla="*/ 96 w 144"/>
                <a:gd name="T37" fmla="*/ 144 h 576"/>
                <a:gd name="T38" fmla="*/ 96 w 144"/>
                <a:gd name="T39" fmla="*/ 432 h 576"/>
                <a:gd name="T40" fmla="*/ 48 w 144"/>
                <a:gd name="T41" fmla="*/ 432 h 576"/>
                <a:gd name="T42" fmla="*/ 48 w 144"/>
                <a:gd name="T43" fmla="*/ 144 h 576"/>
                <a:gd name="T44" fmla="*/ 48 w 144"/>
                <a:gd name="T45" fmla="*/ 144 h 576"/>
                <a:gd name="T46" fmla="*/ 48 w 144"/>
                <a:gd name="T47" fmla="*/ 144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4" h="576">
                  <a:moveTo>
                    <a:pt x="24" y="480"/>
                  </a:moveTo>
                  <a:cubicBezTo>
                    <a:pt x="48" y="480"/>
                    <a:pt x="48" y="480"/>
                    <a:pt x="48" y="480"/>
                  </a:cubicBezTo>
                  <a:cubicBezTo>
                    <a:pt x="48" y="576"/>
                    <a:pt x="48" y="576"/>
                    <a:pt x="48" y="576"/>
                  </a:cubicBezTo>
                  <a:cubicBezTo>
                    <a:pt x="96" y="576"/>
                    <a:pt x="96" y="576"/>
                    <a:pt x="96" y="576"/>
                  </a:cubicBezTo>
                  <a:cubicBezTo>
                    <a:pt x="96" y="480"/>
                    <a:pt x="96" y="480"/>
                    <a:pt x="96" y="480"/>
                  </a:cubicBezTo>
                  <a:cubicBezTo>
                    <a:pt x="120" y="480"/>
                    <a:pt x="120" y="480"/>
                    <a:pt x="120" y="480"/>
                  </a:cubicBezTo>
                  <a:cubicBezTo>
                    <a:pt x="133" y="480"/>
                    <a:pt x="144" y="469"/>
                    <a:pt x="144" y="456"/>
                  </a:cubicBezTo>
                  <a:cubicBezTo>
                    <a:pt x="144" y="120"/>
                    <a:pt x="144" y="120"/>
                    <a:pt x="144" y="120"/>
                  </a:cubicBezTo>
                  <a:cubicBezTo>
                    <a:pt x="144" y="107"/>
                    <a:pt x="133" y="96"/>
                    <a:pt x="120" y="96"/>
                  </a:cubicBezTo>
                  <a:cubicBezTo>
                    <a:pt x="96" y="96"/>
                    <a:pt x="96" y="96"/>
                    <a:pt x="96" y="96"/>
                  </a:cubicBezTo>
                  <a:cubicBezTo>
                    <a:pt x="96" y="0"/>
                    <a:pt x="96" y="0"/>
                    <a:pt x="96" y="0"/>
                  </a:cubicBezTo>
                  <a:cubicBezTo>
                    <a:pt x="48" y="0"/>
                    <a:pt x="48" y="0"/>
                    <a:pt x="48" y="0"/>
                  </a:cubicBezTo>
                  <a:cubicBezTo>
                    <a:pt x="48" y="96"/>
                    <a:pt x="48" y="96"/>
                    <a:pt x="48" y="96"/>
                  </a:cubicBezTo>
                  <a:cubicBezTo>
                    <a:pt x="24" y="96"/>
                    <a:pt x="24" y="96"/>
                    <a:pt x="24" y="96"/>
                  </a:cubicBezTo>
                  <a:cubicBezTo>
                    <a:pt x="11" y="96"/>
                    <a:pt x="0" y="107"/>
                    <a:pt x="0" y="120"/>
                  </a:cubicBezTo>
                  <a:cubicBezTo>
                    <a:pt x="0" y="456"/>
                    <a:pt x="0" y="456"/>
                    <a:pt x="0" y="456"/>
                  </a:cubicBezTo>
                  <a:cubicBezTo>
                    <a:pt x="0" y="469"/>
                    <a:pt x="11" y="480"/>
                    <a:pt x="24" y="480"/>
                  </a:cubicBezTo>
                  <a:close/>
                  <a:moveTo>
                    <a:pt x="48" y="144"/>
                  </a:moveTo>
                  <a:cubicBezTo>
                    <a:pt x="96" y="144"/>
                    <a:pt x="96" y="144"/>
                    <a:pt x="96" y="144"/>
                  </a:cubicBezTo>
                  <a:cubicBezTo>
                    <a:pt x="96" y="432"/>
                    <a:pt x="96" y="432"/>
                    <a:pt x="96" y="432"/>
                  </a:cubicBezTo>
                  <a:cubicBezTo>
                    <a:pt x="48" y="432"/>
                    <a:pt x="48" y="432"/>
                    <a:pt x="48" y="432"/>
                  </a:cubicBezTo>
                  <a:lnTo>
                    <a:pt x="48" y="144"/>
                  </a:lnTo>
                  <a:close/>
                  <a:moveTo>
                    <a:pt x="48" y="144"/>
                  </a:moveTo>
                  <a:cubicBezTo>
                    <a:pt x="48" y="144"/>
                    <a:pt x="48" y="144"/>
                    <a:pt x="48" y="14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6" name="Freeform 23"/>
            <p:cNvSpPr>
              <a:spLocks noEditPoints="1"/>
            </p:cNvSpPr>
            <p:nvPr/>
          </p:nvSpPr>
          <p:spPr bwMode="auto">
            <a:xfrm>
              <a:off x="3300413" y="3338513"/>
              <a:ext cx="5591175" cy="2344738"/>
            </a:xfrm>
            <a:custGeom>
              <a:avLst/>
              <a:gdLst>
                <a:gd name="T0" fmla="*/ 96 w 1488"/>
                <a:gd name="T1" fmla="*/ 624 h 624"/>
                <a:gd name="T2" fmla="*/ 192 w 1488"/>
                <a:gd name="T3" fmla="*/ 528 h 624"/>
                <a:gd name="T4" fmla="*/ 191 w 1488"/>
                <a:gd name="T5" fmla="*/ 519 h 624"/>
                <a:gd name="T6" fmla="*/ 497 w 1488"/>
                <a:gd name="T7" fmla="*/ 366 h 624"/>
                <a:gd name="T8" fmla="*/ 576 w 1488"/>
                <a:gd name="T9" fmla="*/ 408 h 624"/>
                <a:gd name="T10" fmla="*/ 652 w 1488"/>
                <a:gd name="T11" fmla="*/ 371 h 624"/>
                <a:gd name="T12" fmla="*/ 781 w 1488"/>
                <a:gd name="T13" fmla="*/ 481 h 624"/>
                <a:gd name="T14" fmla="*/ 768 w 1488"/>
                <a:gd name="T15" fmla="*/ 528 h 624"/>
                <a:gd name="T16" fmla="*/ 864 w 1488"/>
                <a:gd name="T17" fmla="*/ 624 h 624"/>
                <a:gd name="T18" fmla="*/ 960 w 1488"/>
                <a:gd name="T19" fmla="*/ 528 h 624"/>
                <a:gd name="T20" fmla="*/ 959 w 1488"/>
                <a:gd name="T21" fmla="*/ 516 h 624"/>
                <a:gd name="T22" fmla="*/ 1342 w 1488"/>
                <a:gd name="T23" fmla="*/ 178 h 624"/>
                <a:gd name="T24" fmla="*/ 1392 w 1488"/>
                <a:gd name="T25" fmla="*/ 192 h 624"/>
                <a:gd name="T26" fmla="*/ 1488 w 1488"/>
                <a:gd name="T27" fmla="*/ 96 h 624"/>
                <a:gd name="T28" fmla="*/ 1392 w 1488"/>
                <a:gd name="T29" fmla="*/ 0 h 624"/>
                <a:gd name="T30" fmla="*/ 1296 w 1488"/>
                <a:gd name="T31" fmla="*/ 96 h 624"/>
                <a:gd name="T32" fmla="*/ 1309 w 1488"/>
                <a:gd name="T33" fmla="*/ 143 h 624"/>
                <a:gd name="T34" fmla="*/ 939 w 1488"/>
                <a:gd name="T35" fmla="*/ 469 h 624"/>
                <a:gd name="T36" fmla="*/ 864 w 1488"/>
                <a:gd name="T37" fmla="*/ 432 h 624"/>
                <a:gd name="T38" fmla="*/ 814 w 1488"/>
                <a:gd name="T39" fmla="*/ 447 h 624"/>
                <a:gd name="T40" fmla="*/ 671 w 1488"/>
                <a:gd name="T41" fmla="*/ 324 h 624"/>
                <a:gd name="T42" fmla="*/ 672 w 1488"/>
                <a:gd name="T43" fmla="*/ 312 h 624"/>
                <a:gd name="T44" fmla="*/ 576 w 1488"/>
                <a:gd name="T45" fmla="*/ 216 h 624"/>
                <a:gd name="T46" fmla="*/ 480 w 1488"/>
                <a:gd name="T47" fmla="*/ 312 h 624"/>
                <a:gd name="T48" fmla="*/ 481 w 1488"/>
                <a:gd name="T49" fmla="*/ 321 h 624"/>
                <a:gd name="T50" fmla="*/ 175 w 1488"/>
                <a:gd name="T51" fmla="*/ 474 h 624"/>
                <a:gd name="T52" fmla="*/ 96 w 1488"/>
                <a:gd name="T53" fmla="*/ 432 h 624"/>
                <a:gd name="T54" fmla="*/ 0 w 1488"/>
                <a:gd name="T55" fmla="*/ 528 h 624"/>
                <a:gd name="T56" fmla="*/ 96 w 1488"/>
                <a:gd name="T57" fmla="*/ 624 h 624"/>
                <a:gd name="T58" fmla="*/ 1392 w 1488"/>
                <a:gd name="T59" fmla="*/ 48 h 624"/>
                <a:gd name="T60" fmla="*/ 1440 w 1488"/>
                <a:gd name="T61" fmla="*/ 96 h 624"/>
                <a:gd name="T62" fmla="*/ 1392 w 1488"/>
                <a:gd name="T63" fmla="*/ 144 h 624"/>
                <a:gd name="T64" fmla="*/ 1344 w 1488"/>
                <a:gd name="T65" fmla="*/ 96 h 624"/>
                <a:gd name="T66" fmla="*/ 1392 w 1488"/>
                <a:gd name="T67" fmla="*/ 48 h 624"/>
                <a:gd name="T68" fmla="*/ 912 w 1488"/>
                <a:gd name="T69" fmla="*/ 528 h 624"/>
                <a:gd name="T70" fmla="*/ 864 w 1488"/>
                <a:gd name="T71" fmla="*/ 576 h 624"/>
                <a:gd name="T72" fmla="*/ 816 w 1488"/>
                <a:gd name="T73" fmla="*/ 528 h 624"/>
                <a:gd name="T74" fmla="*/ 864 w 1488"/>
                <a:gd name="T75" fmla="*/ 480 h 624"/>
                <a:gd name="T76" fmla="*/ 912 w 1488"/>
                <a:gd name="T77" fmla="*/ 528 h 624"/>
                <a:gd name="T78" fmla="*/ 576 w 1488"/>
                <a:gd name="T79" fmla="*/ 264 h 624"/>
                <a:gd name="T80" fmla="*/ 624 w 1488"/>
                <a:gd name="T81" fmla="*/ 312 h 624"/>
                <a:gd name="T82" fmla="*/ 576 w 1488"/>
                <a:gd name="T83" fmla="*/ 360 h 624"/>
                <a:gd name="T84" fmla="*/ 528 w 1488"/>
                <a:gd name="T85" fmla="*/ 312 h 624"/>
                <a:gd name="T86" fmla="*/ 576 w 1488"/>
                <a:gd name="T87" fmla="*/ 264 h 624"/>
                <a:gd name="T88" fmla="*/ 96 w 1488"/>
                <a:gd name="T89" fmla="*/ 480 h 624"/>
                <a:gd name="T90" fmla="*/ 144 w 1488"/>
                <a:gd name="T91" fmla="*/ 528 h 624"/>
                <a:gd name="T92" fmla="*/ 96 w 1488"/>
                <a:gd name="T93" fmla="*/ 576 h 624"/>
                <a:gd name="T94" fmla="*/ 48 w 1488"/>
                <a:gd name="T95" fmla="*/ 528 h 624"/>
                <a:gd name="T96" fmla="*/ 96 w 1488"/>
                <a:gd name="T97" fmla="*/ 480 h 624"/>
                <a:gd name="T98" fmla="*/ 96 w 1488"/>
                <a:gd name="T99" fmla="*/ 480 h 624"/>
                <a:gd name="T100" fmla="*/ 96 w 1488"/>
                <a:gd name="T101" fmla="*/ 480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88" h="624">
                  <a:moveTo>
                    <a:pt x="96" y="624"/>
                  </a:moveTo>
                  <a:cubicBezTo>
                    <a:pt x="149" y="624"/>
                    <a:pt x="192" y="581"/>
                    <a:pt x="192" y="528"/>
                  </a:cubicBezTo>
                  <a:cubicBezTo>
                    <a:pt x="192" y="525"/>
                    <a:pt x="191" y="522"/>
                    <a:pt x="191" y="519"/>
                  </a:cubicBezTo>
                  <a:cubicBezTo>
                    <a:pt x="497" y="366"/>
                    <a:pt x="497" y="366"/>
                    <a:pt x="497" y="366"/>
                  </a:cubicBezTo>
                  <a:cubicBezTo>
                    <a:pt x="514" y="391"/>
                    <a:pt x="543" y="408"/>
                    <a:pt x="576" y="408"/>
                  </a:cubicBezTo>
                  <a:cubicBezTo>
                    <a:pt x="607" y="408"/>
                    <a:pt x="634" y="393"/>
                    <a:pt x="652" y="371"/>
                  </a:cubicBezTo>
                  <a:cubicBezTo>
                    <a:pt x="781" y="481"/>
                    <a:pt x="781" y="481"/>
                    <a:pt x="781" y="481"/>
                  </a:cubicBezTo>
                  <a:cubicBezTo>
                    <a:pt x="773" y="495"/>
                    <a:pt x="768" y="511"/>
                    <a:pt x="768" y="528"/>
                  </a:cubicBezTo>
                  <a:cubicBezTo>
                    <a:pt x="768" y="581"/>
                    <a:pt x="811" y="624"/>
                    <a:pt x="864" y="624"/>
                  </a:cubicBezTo>
                  <a:cubicBezTo>
                    <a:pt x="917" y="624"/>
                    <a:pt x="960" y="581"/>
                    <a:pt x="960" y="528"/>
                  </a:cubicBezTo>
                  <a:cubicBezTo>
                    <a:pt x="960" y="524"/>
                    <a:pt x="959" y="520"/>
                    <a:pt x="959" y="516"/>
                  </a:cubicBezTo>
                  <a:cubicBezTo>
                    <a:pt x="1342" y="178"/>
                    <a:pt x="1342" y="178"/>
                    <a:pt x="1342" y="178"/>
                  </a:cubicBezTo>
                  <a:cubicBezTo>
                    <a:pt x="1357" y="187"/>
                    <a:pt x="1374" y="192"/>
                    <a:pt x="1392" y="192"/>
                  </a:cubicBezTo>
                  <a:cubicBezTo>
                    <a:pt x="1445" y="192"/>
                    <a:pt x="1488" y="149"/>
                    <a:pt x="1488" y="96"/>
                  </a:cubicBezTo>
                  <a:cubicBezTo>
                    <a:pt x="1488" y="43"/>
                    <a:pt x="1445" y="0"/>
                    <a:pt x="1392" y="0"/>
                  </a:cubicBezTo>
                  <a:cubicBezTo>
                    <a:pt x="1339" y="0"/>
                    <a:pt x="1296" y="43"/>
                    <a:pt x="1296" y="96"/>
                  </a:cubicBezTo>
                  <a:cubicBezTo>
                    <a:pt x="1296" y="113"/>
                    <a:pt x="1301" y="129"/>
                    <a:pt x="1309" y="143"/>
                  </a:cubicBezTo>
                  <a:cubicBezTo>
                    <a:pt x="939" y="469"/>
                    <a:pt x="939" y="469"/>
                    <a:pt x="939" y="469"/>
                  </a:cubicBezTo>
                  <a:cubicBezTo>
                    <a:pt x="922" y="447"/>
                    <a:pt x="895" y="432"/>
                    <a:pt x="864" y="432"/>
                  </a:cubicBezTo>
                  <a:cubicBezTo>
                    <a:pt x="846" y="432"/>
                    <a:pt x="828" y="437"/>
                    <a:pt x="814" y="447"/>
                  </a:cubicBezTo>
                  <a:cubicBezTo>
                    <a:pt x="671" y="324"/>
                    <a:pt x="671" y="324"/>
                    <a:pt x="671" y="324"/>
                  </a:cubicBezTo>
                  <a:cubicBezTo>
                    <a:pt x="671" y="320"/>
                    <a:pt x="672" y="316"/>
                    <a:pt x="672" y="312"/>
                  </a:cubicBezTo>
                  <a:cubicBezTo>
                    <a:pt x="672" y="259"/>
                    <a:pt x="629" y="216"/>
                    <a:pt x="576" y="216"/>
                  </a:cubicBezTo>
                  <a:cubicBezTo>
                    <a:pt x="523" y="216"/>
                    <a:pt x="480" y="259"/>
                    <a:pt x="480" y="312"/>
                  </a:cubicBezTo>
                  <a:cubicBezTo>
                    <a:pt x="480" y="315"/>
                    <a:pt x="481" y="318"/>
                    <a:pt x="481" y="321"/>
                  </a:cubicBezTo>
                  <a:cubicBezTo>
                    <a:pt x="175" y="474"/>
                    <a:pt x="175" y="474"/>
                    <a:pt x="175" y="474"/>
                  </a:cubicBezTo>
                  <a:cubicBezTo>
                    <a:pt x="158" y="449"/>
                    <a:pt x="129" y="432"/>
                    <a:pt x="96" y="432"/>
                  </a:cubicBezTo>
                  <a:cubicBezTo>
                    <a:pt x="43" y="432"/>
                    <a:pt x="0" y="475"/>
                    <a:pt x="0" y="528"/>
                  </a:cubicBezTo>
                  <a:cubicBezTo>
                    <a:pt x="0" y="581"/>
                    <a:pt x="43" y="624"/>
                    <a:pt x="96" y="624"/>
                  </a:cubicBezTo>
                  <a:close/>
                  <a:moveTo>
                    <a:pt x="1392" y="48"/>
                  </a:moveTo>
                  <a:cubicBezTo>
                    <a:pt x="1418" y="48"/>
                    <a:pt x="1440" y="70"/>
                    <a:pt x="1440" y="96"/>
                  </a:cubicBezTo>
                  <a:cubicBezTo>
                    <a:pt x="1440" y="122"/>
                    <a:pt x="1418" y="144"/>
                    <a:pt x="1392" y="144"/>
                  </a:cubicBezTo>
                  <a:cubicBezTo>
                    <a:pt x="1366" y="144"/>
                    <a:pt x="1344" y="122"/>
                    <a:pt x="1344" y="96"/>
                  </a:cubicBezTo>
                  <a:cubicBezTo>
                    <a:pt x="1344" y="70"/>
                    <a:pt x="1366" y="48"/>
                    <a:pt x="1392" y="48"/>
                  </a:cubicBezTo>
                  <a:close/>
                  <a:moveTo>
                    <a:pt x="912" y="528"/>
                  </a:moveTo>
                  <a:cubicBezTo>
                    <a:pt x="912" y="554"/>
                    <a:pt x="890" y="576"/>
                    <a:pt x="864" y="576"/>
                  </a:cubicBezTo>
                  <a:cubicBezTo>
                    <a:pt x="838" y="576"/>
                    <a:pt x="816" y="554"/>
                    <a:pt x="816" y="528"/>
                  </a:cubicBezTo>
                  <a:cubicBezTo>
                    <a:pt x="816" y="502"/>
                    <a:pt x="838" y="480"/>
                    <a:pt x="864" y="480"/>
                  </a:cubicBezTo>
                  <a:cubicBezTo>
                    <a:pt x="890" y="480"/>
                    <a:pt x="912" y="502"/>
                    <a:pt x="912" y="528"/>
                  </a:cubicBezTo>
                  <a:close/>
                  <a:moveTo>
                    <a:pt x="576" y="264"/>
                  </a:moveTo>
                  <a:cubicBezTo>
                    <a:pt x="602" y="264"/>
                    <a:pt x="624" y="286"/>
                    <a:pt x="624" y="312"/>
                  </a:cubicBezTo>
                  <a:cubicBezTo>
                    <a:pt x="624" y="338"/>
                    <a:pt x="602" y="360"/>
                    <a:pt x="576" y="360"/>
                  </a:cubicBezTo>
                  <a:cubicBezTo>
                    <a:pt x="550" y="360"/>
                    <a:pt x="528" y="338"/>
                    <a:pt x="528" y="312"/>
                  </a:cubicBezTo>
                  <a:cubicBezTo>
                    <a:pt x="528" y="286"/>
                    <a:pt x="550" y="264"/>
                    <a:pt x="576" y="264"/>
                  </a:cubicBezTo>
                  <a:close/>
                  <a:moveTo>
                    <a:pt x="96" y="480"/>
                  </a:moveTo>
                  <a:cubicBezTo>
                    <a:pt x="122" y="480"/>
                    <a:pt x="144" y="502"/>
                    <a:pt x="144" y="528"/>
                  </a:cubicBezTo>
                  <a:cubicBezTo>
                    <a:pt x="144" y="554"/>
                    <a:pt x="122" y="576"/>
                    <a:pt x="96" y="576"/>
                  </a:cubicBezTo>
                  <a:cubicBezTo>
                    <a:pt x="70" y="576"/>
                    <a:pt x="48" y="554"/>
                    <a:pt x="48" y="528"/>
                  </a:cubicBezTo>
                  <a:cubicBezTo>
                    <a:pt x="48" y="502"/>
                    <a:pt x="70" y="480"/>
                    <a:pt x="96" y="480"/>
                  </a:cubicBezTo>
                  <a:close/>
                  <a:moveTo>
                    <a:pt x="96" y="480"/>
                  </a:moveTo>
                  <a:cubicBezTo>
                    <a:pt x="96" y="480"/>
                    <a:pt x="96" y="480"/>
                    <a:pt x="96"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64" name="Group 63"/>
          <p:cNvGrpSpPr/>
          <p:nvPr/>
        </p:nvGrpSpPr>
        <p:grpSpPr>
          <a:xfrm>
            <a:off x="5832610" y="2041266"/>
            <a:ext cx="431529" cy="432732"/>
            <a:chOff x="2678113" y="3175"/>
            <a:chExt cx="6835775" cy="6854826"/>
          </a:xfrm>
          <a:solidFill>
            <a:schemeClr val="bg1"/>
          </a:solidFill>
        </p:grpSpPr>
        <p:sp>
          <p:nvSpPr>
            <p:cNvPr id="61" name="Freeform 27"/>
            <p:cNvSpPr>
              <a:spLocks noEditPoints="1"/>
            </p:cNvSpPr>
            <p:nvPr/>
          </p:nvSpPr>
          <p:spPr bwMode="auto">
            <a:xfrm>
              <a:off x="2678113" y="3175"/>
              <a:ext cx="6835775" cy="6837363"/>
            </a:xfrm>
            <a:custGeom>
              <a:avLst/>
              <a:gdLst>
                <a:gd name="T0" fmla="*/ 1002 w 1983"/>
                <a:gd name="T1" fmla="*/ 222 h 1983"/>
                <a:gd name="T2" fmla="*/ 704 w 1983"/>
                <a:gd name="T3" fmla="*/ 192 h 1983"/>
                <a:gd name="T4" fmla="*/ 576 w 1983"/>
                <a:gd name="T5" fmla="*/ 384 h 1983"/>
                <a:gd name="T6" fmla="*/ 416 w 1983"/>
                <a:gd name="T7" fmla="*/ 192 h 1983"/>
                <a:gd name="T8" fmla="*/ 251 w 1983"/>
                <a:gd name="T9" fmla="*/ 258 h 1983"/>
                <a:gd name="T10" fmla="*/ 0 w 1983"/>
                <a:gd name="T11" fmla="*/ 640 h 1983"/>
                <a:gd name="T12" fmla="*/ 224 w 1983"/>
                <a:gd name="T13" fmla="*/ 922 h 1983"/>
                <a:gd name="T14" fmla="*/ 599 w 1983"/>
                <a:gd name="T15" fmla="*/ 1854 h 1983"/>
                <a:gd name="T16" fmla="*/ 1017 w 1983"/>
                <a:gd name="T17" fmla="*/ 1463 h 1983"/>
                <a:gd name="T18" fmla="*/ 515 w 1983"/>
                <a:gd name="T19" fmla="*/ 832 h 1983"/>
                <a:gd name="T20" fmla="*/ 192 w 1983"/>
                <a:gd name="T21" fmla="*/ 640 h 1983"/>
                <a:gd name="T22" fmla="*/ 320 w 1983"/>
                <a:gd name="T23" fmla="*/ 288 h 1983"/>
                <a:gd name="T24" fmla="*/ 480 w 1983"/>
                <a:gd name="T25" fmla="*/ 480 h 1983"/>
                <a:gd name="T26" fmla="*/ 664 w 1983"/>
                <a:gd name="T27" fmla="*/ 442 h 1983"/>
                <a:gd name="T28" fmla="*/ 875 w 1983"/>
                <a:gd name="T29" fmla="*/ 251 h 1983"/>
                <a:gd name="T30" fmla="*/ 1343 w 1983"/>
                <a:gd name="T31" fmla="*/ 1079 h 1983"/>
                <a:gd name="T32" fmla="*/ 1280 w 1983"/>
                <a:gd name="T33" fmla="*/ 1823 h 1983"/>
                <a:gd name="T34" fmla="*/ 1599 w 1983"/>
                <a:gd name="T35" fmla="*/ 1152 h 1983"/>
                <a:gd name="T36" fmla="*/ 1983 w 1983"/>
                <a:gd name="T37" fmla="*/ 544 h 1983"/>
                <a:gd name="T38" fmla="*/ 171 w 1983"/>
                <a:gd name="T39" fmla="*/ 1637 h 1983"/>
                <a:gd name="T40" fmla="*/ 966 w 1983"/>
                <a:gd name="T41" fmla="*/ 1347 h 1983"/>
                <a:gd name="T42" fmla="*/ 544 w 1983"/>
                <a:gd name="T43" fmla="*/ 897 h 1983"/>
                <a:gd name="T44" fmla="*/ 480 w 1983"/>
                <a:gd name="T45" fmla="*/ 1297 h 1983"/>
                <a:gd name="T46" fmla="*/ 256 w 1983"/>
                <a:gd name="T47" fmla="*/ 978 h 1983"/>
                <a:gd name="T48" fmla="*/ 311 w 1983"/>
                <a:gd name="T49" fmla="*/ 945 h 1983"/>
                <a:gd name="T50" fmla="*/ 96 w 1983"/>
                <a:gd name="T51" fmla="*/ 608 h 1983"/>
                <a:gd name="T52" fmla="*/ 64 w 1983"/>
                <a:gd name="T53" fmla="*/ 640 h 1983"/>
                <a:gd name="T54" fmla="*/ 320 w 1983"/>
                <a:gd name="T55" fmla="*/ 160 h 1983"/>
                <a:gd name="T56" fmla="*/ 576 w 1983"/>
                <a:gd name="T57" fmla="*/ 512 h 1983"/>
                <a:gd name="T58" fmla="*/ 608 w 1983"/>
                <a:gd name="T59" fmla="*/ 480 h 1983"/>
                <a:gd name="T60" fmla="*/ 768 w 1983"/>
                <a:gd name="T61" fmla="*/ 192 h 1983"/>
                <a:gd name="T62" fmla="*/ 800 w 1983"/>
                <a:gd name="T63" fmla="*/ 224 h 1983"/>
                <a:gd name="T64" fmla="*/ 1092 w 1983"/>
                <a:gd name="T65" fmla="*/ 316 h 1983"/>
                <a:gd name="T66" fmla="*/ 1708 w 1983"/>
                <a:gd name="T67" fmla="*/ 861 h 1983"/>
                <a:gd name="T68" fmla="*/ 1088 w 1983"/>
                <a:gd name="T69" fmla="*/ 544 h 1983"/>
                <a:gd name="T70" fmla="*/ 1449 w 1983"/>
                <a:gd name="T71" fmla="*/ 457 h 1983"/>
                <a:gd name="T72" fmla="*/ 1184 w 1983"/>
                <a:gd name="T73" fmla="*/ 672 h 1983"/>
                <a:gd name="T74" fmla="*/ 1366 w 1983"/>
                <a:gd name="T75" fmla="*/ 631 h 1983"/>
                <a:gd name="T76" fmla="*/ 1631 w 1983"/>
                <a:gd name="T77" fmla="*/ 416 h 1983"/>
                <a:gd name="T78" fmla="*/ 1204 w 1983"/>
                <a:gd name="T79" fmla="*/ 283 h 1983"/>
                <a:gd name="T80" fmla="*/ 1708 w 1983"/>
                <a:gd name="T81" fmla="*/ 771 h 1983"/>
                <a:gd name="T82" fmla="*/ 1439 w 1983"/>
                <a:gd name="T83" fmla="*/ 128 h 1983"/>
                <a:gd name="T84" fmla="*/ 1439 w 1983"/>
                <a:gd name="T85" fmla="*/ 64 h 1983"/>
                <a:gd name="T86" fmla="*/ 960 w 1983"/>
                <a:gd name="T87" fmla="*/ 544 h 1983"/>
                <a:gd name="T88" fmla="*/ 1567 w 1983"/>
                <a:gd name="T89" fmla="*/ 416 h 1983"/>
                <a:gd name="T90" fmla="*/ 1311 w 1983"/>
                <a:gd name="T91" fmla="*/ 672 h 1983"/>
                <a:gd name="T92" fmla="*/ 1280 w 1983"/>
                <a:gd name="T93" fmla="*/ 640 h 1983"/>
                <a:gd name="T94" fmla="*/ 1535 w 1983"/>
                <a:gd name="T95" fmla="*/ 1279 h 1983"/>
                <a:gd name="T96" fmla="*/ 1535 w 1983"/>
                <a:gd name="T97" fmla="*/ 1216 h 1983"/>
                <a:gd name="T98" fmla="*/ 1343 w 1983"/>
                <a:gd name="T99" fmla="*/ 1343 h 1983"/>
                <a:gd name="T100" fmla="*/ 1439 w 1983"/>
                <a:gd name="T101" fmla="*/ 1919 h 1983"/>
                <a:gd name="T102" fmla="*/ 1407 w 1983"/>
                <a:gd name="T103" fmla="*/ 1086 h 1983"/>
                <a:gd name="T104" fmla="*/ 1471 w 1983"/>
                <a:gd name="T105" fmla="*/ 1152 h 1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83" h="1983">
                  <a:moveTo>
                    <a:pt x="1983" y="544"/>
                  </a:moveTo>
                  <a:cubicBezTo>
                    <a:pt x="1983" y="244"/>
                    <a:pt x="1739" y="0"/>
                    <a:pt x="1439" y="0"/>
                  </a:cubicBezTo>
                  <a:cubicBezTo>
                    <a:pt x="1260" y="0"/>
                    <a:pt x="1101" y="88"/>
                    <a:pt x="1002" y="222"/>
                  </a:cubicBezTo>
                  <a:cubicBezTo>
                    <a:pt x="895" y="190"/>
                    <a:pt x="895" y="190"/>
                    <a:pt x="895" y="190"/>
                  </a:cubicBezTo>
                  <a:cubicBezTo>
                    <a:pt x="895" y="138"/>
                    <a:pt x="852" y="96"/>
                    <a:pt x="800" y="96"/>
                  </a:cubicBezTo>
                  <a:cubicBezTo>
                    <a:pt x="747" y="96"/>
                    <a:pt x="704" y="139"/>
                    <a:pt x="704" y="192"/>
                  </a:cubicBezTo>
                  <a:cubicBezTo>
                    <a:pt x="704" y="206"/>
                    <a:pt x="707" y="218"/>
                    <a:pt x="712" y="230"/>
                  </a:cubicBezTo>
                  <a:cubicBezTo>
                    <a:pt x="617" y="394"/>
                    <a:pt x="617" y="394"/>
                    <a:pt x="617" y="394"/>
                  </a:cubicBezTo>
                  <a:cubicBezTo>
                    <a:pt x="605" y="388"/>
                    <a:pt x="591" y="384"/>
                    <a:pt x="576" y="384"/>
                  </a:cubicBezTo>
                  <a:cubicBezTo>
                    <a:pt x="561" y="384"/>
                    <a:pt x="547" y="388"/>
                    <a:pt x="534" y="394"/>
                  </a:cubicBezTo>
                  <a:cubicBezTo>
                    <a:pt x="407" y="232"/>
                    <a:pt x="407" y="232"/>
                    <a:pt x="407" y="232"/>
                  </a:cubicBezTo>
                  <a:cubicBezTo>
                    <a:pt x="412" y="220"/>
                    <a:pt x="416" y="206"/>
                    <a:pt x="416" y="192"/>
                  </a:cubicBezTo>
                  <a:cubicBezTo>
                    <a:pt x="416" y="139"/>
                    <a:pt x="373" y="96"/>
                    <a:pt x="320" y="96"/>
                  </a:cubicBezTo>
                  <a:cubicBezTo>
                    <a:pt x="267" y="96"/>
                    <a:pt x="224" y="139"/>
                    <a:pt x="224" y="192"/>
                  </a:cubicBezTo>
                  <a:cubicBezTo>
                    <a:pt x="224" y="218"/>
                    <a:pt x="234" y="241"/>
                    <a:pt x="251" y="258"/>
                  </a:cubicBezTo>
                  <a:cubicBezTo>
                    <a:pt x="108" y="545"/>
                    <a:pt x="108" y="545"/>
                    <a:pt x="108" y="545"/>
                  </a:cubicBezTo>
                  <a:cubicBezTo>
                    <a:pt x="104" y="544"/>
                    <a:pt x="100" y="544"/>
                    <a:pt x="96" y="544"/>
                  </a:cubicBezTo>
                  <a:cubicBezTo>
                    <a:pt x="43" y="544"/>
                    <a:pt x="0" y="587"/>
                    <a:pt x="0" y="640"/>
                  </a:cubicBezTo>
                  <a:cubicBezTo>
                    <a:pt x="0" y="693"/>
                    <a:pt x="43" y="736"/>
                    <a:pt x="96" y="736"/>
                  </a:cubicBezTo>
                  <a:cubicBezTo>
                    <a:pt x="102" y="736"/>
                    <a:pt x="108" y="735"/>
                    <a:pt x="114" y="734"/>
                  </a:cubicBezTo>
                  <a:cubicBezTo>
                    <a:pt x="224" y="922"/>
                    <a:pt x="224" y="922"/>
                    <a:pt x="224" y="922"/>
                  </a:cubicBezTo>
                  <a:cubicBezTo>
                    <a:pt x="89" y="1015"/>
                    <a:pt x="0" y="1171"/>
                    <a:pt x="0" y="1347"/>
                  </a:cubicBezTo>
                  <a:cubicBezTo>
                    <a:pt x="0" y="1631"/>
                    <a:pt x="231" y="1862"/>
                    <a:pt x="515" y="1862"/>
                  </a:cubicBezTo>
                  <a:cubicBezTo>
                    <a:pt x="542" y="1862"/>
                    <a:pt x="569" y="1859"/>
                    <a:pt x="599" y="1854"/>
                  </a:cubicBezTo>
                  <a:cubicBezTo>
                    <a:pt x="631" y="1849"/>
                    <a:pt x="631" y="1849"/>
                    <a:pt x="631" y="1849"/>
                  </a:cubicBezTo>
                  <a:cubicBezTo>
                    <a:pt x="551" y="1383"/>
                    <a:pt x="551" y="1383"/>
                    <a:pt x="551" y="1383"/>
                  </a:cubicBezTo>
                  <a:cubicBezTo>
                    <a:pt x="1017" y="1463"/>
                    <a:pt x="1017" y="1463"/>
                    <a:pt x="1017" y="1463"/>
                  </a:cubicBezTo>
                  <a:cubicBezTo>
                    <a:pt x="1022" y="1431"/>
                    <a:pt x="1022" y="1431"/>
                    <a:pt x="1022" y="1431"/>
                  </a:cubicBezTo>
                  <a:cubicBezTo>
                    <a:pt x="1027" y="1401"/>
                    <a:pt x="1030" y="1373"/>
                    <a:pt x="1030" y="1347"/>
                  </a:cubicBezTo>
                  <a:cubicBezTo>
                    <a:pt x="1030" y="1063"/>
                    <a:pt x="799" y="832"/>
                    <a:pt x="515" y="832"/>
                  </a:cubicBezTo>
                  <a:cubicBezTo>
                    <a:pt x="430" y="832"/>
                    <a:pt x="350" y="853"/>
                    <a:pt x="279" y="890"/>
                  </a:cubicBezTo>
                  <a:cubicBezTo>
                    <a:pt x="169" y="701"/>
                    <a:pt x="169" y="701"/>
                    <a:pt x="169" y="701"/>
                  </a:cubicBezTo>
                  <a:cubicBezTo>
                    <a:pt x="183" y="685"/>
                    <a:pt x="192" y="663"/>
                    <a:pt x="192" y="640"/>
                  </a:cubicBezTo>
                  <a:cubicBezTo>
                    <a:pt x="192" y="614"/>
                    <a:pt x="182" y="591"/>
                    <a:pt x="165" y="573"/>
                  </a:cubicBezTo>
                  <a:cubicBezTo>
                    <a:pt x="308" y="287"/>
                    <a:pt x="308" y="287"/>
                    <a:pt x="308" y="287"/>
                  </a:cubicBezTo>
                  <a:cubicBezTo>
                    <a:pt x="312" y="287"/>
                    <a:pt x="316" y="288"/>
                    <a:pt x="320" y="288"/>
                  </a:cubicBezTo>
                  <a:cubicBezTo>
                    <a:pt x="335" y="288"/>
                    <a:pt x="349" y="284"/>
                    <a:pt x="361" y="278"/>
                  </a:cubicBezTo>
                  <a:cubicBezTo>
                    <a:pt x="489" y="440"/>
                    <a:pt x="489" y="440"/>
                    <a:pt x="489" y="440"/>
                  </a:cubicBezTo>
                  <a:cubicBezTo>
                    <a:pt x="483" y="452"/>
                    <a:pt x="480" y="465"/>
                    <a:pt x="480" y="480"/>
                  </a:cubicBezTo>
                  <a:cubicBezTo>
                    <a:pt x="480" y="533"/>
                    <a:pt x="523" y="576"/>
                    <a:pt x="576" y="576"/>
                  </a:cubicBezTo>
                  <a:cubicBezTo>
                    <a:pt x="629" y="576"/>
                    <a:pt x="672" y="533"/>
                    <a:pt x="672" y="480"/>
                  </a:cubicBezTo>
                  <a:cubicBezTo>
                    <a:pt x="672" y="466"/>
                    <a:pt x="669" y="453"/>
                    <a:pt x="664" y="442"/>
                  </a:cubicBezTo>
                  <a:cubicBezTo>
                    <a:pt x="758" y="278"/>
                    <a:pt x="758" y="278"/>
                    <a:pt x="758" y="278"/>
                  </a:cubicBezTo>
                  <a:cubicBezTo>
                    <a:pt x="771" y="284"/>
                    <a:pt x="785" y="288"/>
                    <a:pt x="800" y="288"/>
                  </a:cubicBezTo>
                  <a:cubicBezTo>
                    <a:pt x="830" y="288"/>
                    <a:pt x="857" y="273"/>
                    <a:pt x="875" y="251"/>
                  </a:cubicBezTo>
                  <a:cubicBezTo>
                    <a:pt x="965" y="278"/>
                    <a:pt x="965" y="278"/>
                    <a:pt x="965" y="278"/>
                  </a:cubicBezTo>
                  <a:cubicBezTo>
                    <a:pt x="921" y="357"/>
                    <a:pt x="896" y="447"/>
                    <a:pt x="896" y="544"/>
                  </a:cubicBezTo>
                  <a:cubicBezTo>
                    <a:pt x="896" y="811"/>
                    <a:pt x="1089" y="1033"/>
                    <a:pt x="1343" y="1079"/>
                  </a:cubicBezTo>
                  <a:cubicBezTo>
                    <a:pt x="1343" y="1152"/>
                    <a:pt x="1343" y="1152"/>
                    <a:pt x="1343" y="1152"/>
                  </a:cubicBezTo>
                  <a:cubicBezTo>
                    <a:pt x="1280" y="1152"/>
                    <a:pt x="1280" y="1152"/>
                    <a:pt x="1280" y="1152"/>
                  </a:cubicBezTo>
                  <a:cubicBezTo>
                    <a:pt x="1280" y="1823"/>
                    <a:pt x="1280" y="1823"/>
                    <a:pt x="1280" y="1823"/>
                  </a:cubicBezTo>
                  <a:cubicBezTo>
                    <a:pt x="1280" y="1911"/>
                    <a:pt x="1351" y="1983"/>
                    <a:pt x="1439" y="1983"/>
                  </a:cubicBezTo>
                  <a:cubicBezTo>
                    <a:pt x="1528" y="1983"/>
                    <a:pt x="1599" y="1911"/>
                    <a:pt x="1599" y="1823"/>
                  </a:cubicBezTo>
                  <a:cubicBezTo>
                    <a:pt x="1599" y="1152"/>
                    <a:pt x="1599" y="1152"/>
                    <a:pt x="1599" y="1152"/>
                  </a:cubicBezTo>
                  <a:cubicBezTo>
                    <a:pt x="1535" y="1152"/>
                    <a:pt x="1535" y="1152"/>
                    <a:pt x="1535" y="1152"/>
                  </a:cubicBezTo>
                  <a:cubicBezTo>
                    <a:pt x="1535" y="1079"/>
                    <a:pt x="1535" y="1079"/>
                    <a:pt x="1535" y="1079"/>
                  </a:cubicBezTo>
                  <a:cubicBezTo>
                    <a:pt x="1790" y="1033"/>
                    <a:pt x="1983" y="811"/>
                    <a:pt x="1983" y="544"/>
                  </a:cubicBezTo>
                  <a:close/>
                  <a:moveTo>
                    <a:pt x="557" y="1795"/>
                  </a:moveTo>
                  <a:cubicBezTo>
                    <a:pt x="542" y="1797"/>
                    <a:pt x="528" y="1798"/>
                    <a:pt x="515" y="1798"/>
                  </a:cubicBezTo>
                  <a:cubicBezTo>
                    <a:pt x="377" y="1798"/>
                    <a:pt x="254" y="1735"/>
                    <a:pt x="171" y="1637"/>
                  </a:cubicBezTo>
                  <a:cubicBezTo>
                    <a:pt x="485" y="1376"/>
                    <a:pt x="485" y="1376"/>
                    <a:pt x="485" y="1376"/>
                  </a:cubicBezTo>
                  <a:lnTo>
                    <a:pt x="557" y="1795"/>
                  </a:lnTo>
                  <a:close/>
                  <a:moveTo>
                    <a:pt x="966" y="1347"/>
                  </a:moveTo>
                  <a:cubicBezTo>
                    <a:pt x="966" y="1360"/>
                    <a:pt x="965" y="1374"/>
                    <a:pt x="964" y="1389"/>
                  </a:cubicBezTo>
                  <a:cubicBezTo>
                    <a:pt x="544" y="1317"/>
                    <a:pt x="544" y="1317"/>
                    <a:pt x="544" y="1317"/>
                  </a:cubicBezTo>
                  <a:cubicBezTo>
                    <a:pt x="544" y="897"/>
                    <a:pt x="544" y="897"/>
                    <a:pt x="544" y="897"/>
                  </a:cubicBezTo>
                  <a:cubicBezTo>
                    <a:pt x="779" y="912"/>
                    <a:pt x="966" y="1108"/>
                    <a:pt x="966" y="1347"/>
                  </a:cubicBezTo>
                  <a:close/>
                  <a:moveTo>
                    <a:pt x="480" y="897"/>
                  </a:moveTo>
                  <a:cubicBezTo>
                    <a:pt x="480" y="1297"/>
                    <a:pt x="480" y="1297"/>
                    <a:pt x="480" y="1297"/>
                  </a:cubicBezTo>
                  <a:cubicBezTo>
                    <a:pt x="133" y="1585"/>
                    <a:pt x="133" y="1585"/>
                    <a:pt x="133" y="1585"/>
                  </a:cubicBezTo>
                  <a:cubicBezTo>
                    <a:pt x="90" y="1516"/>
                    <a:pt x="64" y="1434"/>
                    <a:pt x="64" y="1347"/>
                  </a:cubicBezTo>
                  <a:cubicBezTo>
                    <a:pt x="64" y="1194"/>
                    <a:pt x="140" y="1060"/>
                    <a:pt x="256" y="978"/>
                  </a:cubicBezTo>
                  <a:cubicBezTo>
                    <a:pt x="292" y="1040"/>
                    <a:pt x="292" y="1040"/>
                    <a:pt x="292" y="1040"/>
                  </a:cubicBezTo>
                  <a:cubicBezTo>
                    <a:pt x="348" y="1007"/>
                    <a:pt x="348" y="1007"/>
                    <a:pt x="348" y="1007"/>
                  </a:cubicBezTo>
                  <a:cubicBezTo>
                    <a:pt x="311" y="945"/>
                    <a:pt x="311" y="945"/>
                    <a:pt x="311" y="945"/>
                  </a:cubicBezTo>
                  <a:cubicBezTo>
                    <a:pt x="362" y="919"/>
                    <a:pt x="419" y="902"/>
                    <a:pt x="480" y="897"/>
                  </a:cubicBezTo>
                  <a:close/>
                  <a:moveTo>
                    <a:pt x="64" y="640"/>
                  </a:moveTo>
                  <a:cubicBezTo>
                    <a:pt x="64" y="622"/>
                    <a:pt x="78" y="608"/>
                    <a:pt x="96" y="608"/>
                  </a:cubicBezTo>
                  <a:cubicBezTo>
                    <a:pt x="114" y="608"/>
                    <a:pt x="128" y="622"/>
                    <a:pt x="128" y="640"/>
                  </a:cubicBezTo>
                  <a:cubicBezTo>
                    <a:pt x="128" y="657"/>
                    <a:pt x="114" y="672"/>
                    <a:pt x="96" y="672"/>
                  </a:cubicBezTo>
                  <a:cubicBezTo>
                    <a:pt x="78" y="672"/>
                    <a:pt x="64" y="657"/>
                    <a:pt x="64" y="640"/>
                  </a:cubicBezTo>
                  <a:close/>
                  <a:moveTo>
                    <a:pt x="320" y="224"/>
                  </a:moveTo>
                  <a:cubicBezTo>
                    <a:pt x="302" y="224"/>
                    <a:pt x="288" y="210"/>
                    <a:pt x="288" y="192"/>
                  </a:cubicBezTo>
                  <a:cubicBezTo>
                    <a:pt x="288" y="174"/>
                    <a:pt x="302" y="160"/>
                    <a:pt x="320" y="160"/>
                  </a:cubicBezTo>
                  <a:cubicBezTo>
                    <a:pt x="337" y="160"/>
                    <a:pt x="352" y="174"/>
                    <a:pt x="352" y="192"/>
                  </a:cubicBezTo>
                  <a:cubicBezTo>
                    <a:pt x="352" y="210"/>
                    <a:pt x="337" y="224"/>
                    <a:pt x="320" y="224"/>
                  </a:cubicBezTo>
                  <a:close/>
                  <a:moveTo>
                    <a:pt x="576" y="512"/>
                  </a:moveTo>
                  <a:cubicBezTo>
                    <a:pt x="558" y="512"/>
                    <a:pt x="544" y="497"/>
                    <a:pt x="544" y="480"/>
                  </a:cubicBezTo>
                  <a:cubicBezTo>
                    <a:pt x="544" y="462"/>
                    <a:pt x="558" y="448"/>
                    <a:pt x="576" y="448"/>
                  </a:cubicBezTo>
                  <a:cubicBezTo>
                    <a:pt x="593" y="448"/>
                    <a:pt x="608" y="462"/>
                    <a:pt x="608" y="480"/>
                  </a:cubicBezTo>
                  <a:cubicBezTo>
                    <a:pt x="608" y="497"/>
                    <a:pt x="593" y="512"/>
                    <a:pt x="576" y="512"/>
                  </a:cubicBezTo>
                  <a:close/>
                  <a:moveTo>
                    <a:pt x="800" y="224"/>
                  </a:moveTo>
                  <a:cubicBezTo>
                    <a:pt x="782" y="224"/>
                    <a:pt x="768" y="210"/>
                    <a:pt x="768" y="192"/>
                  </a:cubicBezTo>
                  <a:cubicBezTo>
                    <a:pt x="768" y="174"/>
                    <a:pt x="782" y="160"/>
                    <a:pt x="800" y="160"/>
                  </a:cubicBezTo>
                  <a:cubicBezTo>
                    <a:pt x="817" y="160"/>
                    <a:pt x="832" y="174"/>
                    <a:pt x="832" y="192"/>
                  </a:cubicBezTo>
                  <a:cubicBezTo>
                    <a:pt x="832" y="210"/>
                    <a:pt x="817" y="224"/>
                    <a:pt x="800" y="224"/>
                  </a:cubicBezTo>
                  <a:close/>
                  <a:moveTo>
                    <a:pt x="960" y="544"/>
                  </a:moveTo>
                  <a:cubicBezTo>
                    <a:pt x="960" y="454"/>
                    <a:pt x="985" y="369"/>
                    <a:pt x="1029" y="297"/>
                  </a:cubicBezTo>
                  <a:cubicBezTo>
                    <a:pt x="1092" y="316"/>
                    <a:pt x="1092" y="316"/>
                    <a:pt x="1092" y="316"/>
                  </a:cubicBezTo>
                  <a:cubicBezTo>
                    <a:pt x="1049" y="382"/>
                    <a:pt x="1024" y="460"/>
                    <a:pt x="1024" y="544"/>
                  </a:cubicBezTo>
                  <a:cubicBezTo>
                    <a:pt x="1024" y="773"/>
                    <a:pt x="1210" y="960"/>
                    <a:pt x="1439" y="960"/>
                  </a:cubicBezTo>
                  <a:cubicBezTo>
                    <a:pt x="1538" y="960"/>
                    <a:pt x="1633" y="925"/>
                    <a:pt x="1708" y="861"/>
                  </a:cubicBezTo>
                  <a:cubicBezTo>
                    <a:pt x="1667" y="812"/>
                    <a:pt x="1667" y="812"/>
                    <a:pt x="1667" y="812"/>
                  </a:cubicBezTo>
                  <a:cubicBezTo>
                    <a:pt x="1603" y="866"/>
                    <a:pt x="1522" y="896"/>
                    <a:pt x="1439" y="896"/>
                  </a:cubicBezTo>
                  <a:cubicBezTo>
                    <a:pt x="1245" y="896"/>
                    <a:pt x="1088" y="738"/>
                    <a:pt x="1088" y="544"/>
                  </a:cubicBezTo>
                  <a:cubicBezTo>
                    <a:pt x="1088" y="466"/>
                    <a:pt x="1113" y="394"/>
                    <a:pt x="1157" y="335"/>
                  </a:cubicBezTo>
                  <a:cubicBezTo>
                    <a:pt x="1440" y="421"/>
                    <a:pt x="1440" y="421"/>
                    <a:pt x="1440" y="421"/>
                  </a:cubicBezTo>
                  <a:cubicBezTo>
                    <a:pt x="1441" y="434"/>
                    <a:pt x="1444" y="446"/>
                    <a:pt x="1449" y="457"/>
                  </a:cubicBezTo>
                  <a:cubicBezTo>
                    <a:pt x="1321" y="585"/>
                    <a:pt x="1321" y="585"/>
                    <a:pt x="1321" y="585"/>
                  </a:cubicBezTo>
                  <a:cubicBezTo>
                    <a:pt x="1308" y="579"/>
                    <a:pt x="1294" y="576"/>
                    <a:pt x="1280" y="576"/>
                  </a:cubicBezTo>
                  <a:cubicBezTo>
                    <a:pt x="1227" y="576"/>
                    <a:pt x="1184" y="619"/>
                    <a:pt x="1184" y="672"/>
                  </a:cubicBezTo>
                  <a:cubicBezTo>
                    <a:pt x="1184" y="725"/>
                    <a:pt x="1227" y="768"/>
                    <a:pt x="1280" y="768"/>
                  </a:cubicBezTo>
                  <a:cubicBezTo>
                    <a:pt x="1332" y="768"/>
                    <a:pt x="1375" y="725"/>
                    <a:pt x="1375" y="672"/>
                  </a:cubicBezTo>
                  <a:cubicBezTo>
                    <a:pt x="1375" y="657"/>
                    <a:pt x="1372" y="643"/>
                    <a:pt x="1366" y="631"/>
                  </a:cubicBezTo>
                  <a:cubicBezTo>
                    <a:pt x="1494" y="502"/>
                    <a:pt x="1494" y="502"/>
                    <a:pt x="1494" y="502"/>
                  </a:cubicBezTo>
                  <a:cubicBezTo>
                    <a:pt x="1507" y="508"/>
                    <a:pt x="1521" y="512"/>
                    <a:pt x="1535" y="512"/>
                  </a:cubicBezTo>
                  <a:cubicBezTo>
                    <a:pt x="1588" y="512"/>
                    <a:pt x="1631" y="469"/>
                    <a:pt x="1631" y="416"/>
                  </a:cubicBezTo>
                  <a:cubicBezTo>
                    <a:pt x="1631" y="363"/>
                    <a:pt x="1588" y="320"/>
                    <a:pt x="1535" y="320"/>
                  </a:cubicBezTo>
                  <a:cubicBezTo>
                    <a:pt x="1504" y="320"/>
                    <a:pt x="1476" y="336"/>
                    <a:pt x="1458" y="359"/>
                  </a:cubicBezTo>
                  <a:cubicBezTo>
                    <a:pt x="1204" y="283"/>
                    <a:pt x="1204" y="283"/>
                    <a:pt x="1204" y="283"/>
                  </a:cubicBezTo>
                  <a:cubicBezTo>
                    <a:pt x="1267" y="227"/>
                    <a:pt x="1349" y="192"/>
                    <a:pt x="1439" y="192"/>
                  </a:cubicBezTo>
                  <a:cubicBezTo>
                    <a:pt x="1633" y="192"/>
                    <a:pt x="1791" y="350"/>
                    <a:pt x="1791" y="544"/>
                  </a:cubicBezTo>
                  <a:cubicBezTo>
                    <a:pt x="1791" y="627"/>
                    <a:pt x="1762" y="708"/>
                    <a:pt x="1708" y="771"/>
                  </a:cubicBezTo>
                  <a:cubicBezTo>
                    <a:pt x="1757" y="812"/>
                    <a:pt x="1757" y="812"/>
                    <a:pt x="1757" y="812"/>
                  </a:cubicBezTo>
                  <a:cubicBezTo>
                    <a:pt x="1820" y="737"/>
                    <a:pt x="1855" y="642"/>
                    <a:pt x="1855" y="544"/>
                  </a:cubicBezTo>
                  <a:cubicBezTo>
                    <a:pt x="1855" y="314"/>
                    <a:pt x="1669" y="128"/>
                    <a:pt x="1439" y="128"/>
                  </a:cubicBezTo>
                  <a:cubicBezTo>
                    <a:pt x="1319" y="128"/>
                    <a:pt x="1211" y="180"/>
                    <a:pt x="1134" y="262"/>
                  </a:cubicBezTo>
                  <a:cubicBezTo>
                    <a:pt x="1067" y="242"/>
                    <a:pt x="1067" y="242"/>
                    <a:pt x="1067" y="242"/>
                  </a:cubicBezTo>
                  <a:cubicBezTo>
                    <a:pt x="1155" y="133"/>
                    <a:pt x="1289" y="64"/>
                    <a:pt x="1439" y="64"/>
                  </a:cubicBezTo>
                  <a:cubicBezTo>
                    <a:pt x="1704" y="64"/>
                    <a:pt x="1919" y="279"/>
                    <a:pt x="1919" y="544"/>
                  </a:cubicBezTo>
                  <a:cubicBezTo>
                    <a:pt x="1919" y="808"/>
                    <a:pt x="1704" y="1024"/>
                    <a:pt x="1439" y="1024"/>
                  </a:cubicBezTo>
                  <a:cubicBezTo>
                    <a:pt x="1175" y="1024"/>
                    <a:pt x="960" y="808"/>
                    <a:pt x="960" y="544"/>
                  </a:cubicBezTo>
                  <a:close/>
                  <a:moveTo>
                    <a:pt x="1503" y="416"/>
                  </a:moveTo>
                  <a:cubicBezTo>
                    <a:pt x="1503" y="398"/>
                    <a:pt x="1518" y="384"/>
                    <a:pt x="1535" y="384"/>
                  </a:cubicBezTo>
                  <a:cubicBezTo>
                    <a:pt x="1553" y="384"/>
                    <a:pt x="1567" y="398"/>
                    <a:pt x="1567" y="416"/>
                  </a:cubicBezTo>
                  <a:cubicBezTo>
                    <a:pt x="1567" y="433"/>
                    <a:pt x="1553" y="448"/>
                    <a:pt x="1535" y="448"/>
                  </a:cubicBezTo>
                  <a:cubicBezTo>
                    <a:pt x="1518" y="448"/>
                    <a:pt x="1503" y="433"/>
                    <a:pt x="1503" y="416"/>
                  </a:cubicBezTo>
                  <a:close/>
                  <a:moveTo>
                    <a:pt x="1311" y="672"/>
                  </a:moveTo>
                  <a:cubicBezTo>
                    <a:pt x="1311" y="689"/>
                    <a:pt x="1297" y="704"/>
                    <a:pt x="1280" y="704"/>
                  </a:cubicBezTo>
                  <a:cubicBezTo>
                    <a:pt x="1262" y="704"/>
                    <a:pt x="1248" y="689"/>
                    <a:pt x="1248" y="672"/>
                  </a:cubicBezTo>
                  <a:cubicBezTo>
                    <a:pt x="1248" y="654"/>
                    <a:pt x="1262" y="640"/>
                    <a:pt x="1280" y="640"/>
                  </a:cubicBezTo>
                  <a:cubicBezTo>
                    <a:pt x="1297" y="640"/>
                    <a:pt x="1311" y="654"/>
                    <a:pt x="1311" y="672"/>
                  </a:cubicBezTo>
                  <a:close/>
                  <a:moveTo>
                    <a:pt x="1535" y="1216"/>
                  </a:moveTo>
                  <a:cubicBezTo>
                    <a:pt x="1535" y="1279"/>
                    <a:pt x="1535" y="1279"/>
                    <a:pt x="1535" y="1279"/>
                  </a:cubicBezTo>
                  <a:cubicBezTo>
                    <a:pt x="1343" y="1279"/>
                    <a:pt x="1343" y="1279"/>
                    <a:pt x="1343" y="1279"/>
                  </a:cubicBezTo>
                  <a:cubicBezTo>
                    <a:pt x="1343" y="1216"/>
                    <a:pt x="1343" y="1216"/>
                    <a:pt x="1343" y="1216"/>
                  </a:cubicBezTo>
                  <a:lnTo>
                    <a:pt x="1535" y="1216"/>
                  </a:lnTo>
                  <a:close/>
                  <a:moveTo>
                    <a:pt x="1439" y="1919"/>
                  </a:moveTo>
                  <a:cubicBezTo>
                    <a:pt x="1387" y="1919"/>
                    <a:pt x="1343" y="1876"/>
                    <a:pt x="1343" y="1823"/>
                  </a:cubicBezTo>
                  <a:cubicBezTo>
                    <a:pt x="1343" y="1343"/>
                    <a:pt x="1343" y="1343"/>
                    <a:pt x="1343" y="1343"/>
                  </a:cubicBezTo>
                  <a:cubicBezTo>
                    <a:pt x="1535" y="1343"/>
                    <a:pt x="1535" y="1343"/>
                    <a:pt x="1535" y="1343"/>
                  </a:cubicBezTo>
                  <a:cubicBezTo>
                    <a:pt x="1535" y="1823"/>
                    <a:pt x="1535" y="1823"/>
                    <a:pt x="1535" y="1823"/>
                  </a:cubicBezTo>
                  <a:cubicBezTo>
                    <a:pt x="1535" y="1876"/>
                    <a:pt x="1492" y="1919"/>
                    <a:pt x="1439" y="1919"/>
                  </a:cubicBezTo>
                  <a:close/>
                  <a:moveTo>
                    <a:pt x="1471" y="1152"/>
                  </a:moveTo>
                  <a:cubicBezTo>
                    <a:pt x="1407" y="1152"/>
                    <a:pt x="1407" y="1152"/>
                    <a:pt x="1407" y="1152"/>
                  </a:cubicBezTo>
                  <a:cubicBezTo>
                    <a:pt x="1407" y="1086"/>
                    <a:pt x="1407" y="1086"/>
                    <a:pt x="1407" y="1086"/>
                  </a:cubicBezTo>
                  <a:cubicBezTo>
                    <a:pt x="1418" y="1087"/>
                    <a:pt x="1429" y="1088"/>
                    <a:pt x="1439" y="1088"/>
                  </a:cubicBezTo>
                  <a:cubicBezTo>
                    <a:pt x="1450" y="1088"/>
                    <a:pt x="1461" y="1087"/>
                    <a:pt x="1471" y="1086"/>
                  </a:cubicBezTo>
                  <a:lnTo>
                    <a:pt x="1471" y="1152"/>
                  </a:lnTo>
                  <a:close/>
                  <a:moveTo>
                    <a:pt x="1471" y="1152"/>
                  </a:moveTo>
                  <a:cubicBezTo>
                    <a:pt x="1471" y="1152"/>
                    <a:pt x="1471" y="1152"/>
                    <a:pt x="1471" y="115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62" name="Freeform 28"/>
            <p:cNvSpPr>
              <a:spLocks noEditPoints="1"/>
            </p:cNvSpPr>
            <p:nvPr/>
          </p:nvSpPr>
          <p:spPr bwMode="auto">
            <a:xfrm>
              <a:off x="4764088" y="4954588"/>
              <a:ext cx="1898650" cy="1903413"/>
            </a:xfrm>
            <a:custGeom>
              <a:avLst/>
              <a:gdLst>
                <a:gd name="T0" fmla="*/ 92 w 551"/>
                <a:gd name="T1" fmla="*/ 552 h 552"/>
                <a:gd name="T2" fmla="*/ 123 w 551"/>
                <a:gd name="T3" fmla="*/ 547 h 552"/>
                <a:gd name="T4" fmla="*/ 546 w 551"/>
                <a:gd name="T5" fmla="*/ 124 h 552"/>
                <a:gd name="T6" fmla="*/ 551 w 551"/>
                <a:gd name="T7" fmla="*/ 92 h 552"/>
                <a:gd name="T8" fmla="*/ 0 w 551"/>
                <a:gd name="T9" fmla="*/ 0 h 552"/>
                <a:gd name="T10" fmla="*/ 92 w 551"/>
                <a:gd name="T11" fmla="*/ 552 h 552"/>
                <a:gd name="T12" fmla="*/ 144 w 551"/>
                <a:gd name="T13" fmla="*/ 477 h 552"/>
                <a:gd name="T14" fmla="*/ 78 w 551"/>
                <a:gd name="T15" fmla="*/ 78 h 552"/>
                <a:gd name="T16" fmla="*/ 477 w 551"/>
                <a:gd name="T17" fmla="*/ 145 h 552"/>
                <a:gd name="T18" fmla="*/ 144 w 551"/>
                <a:gd name="T19" fmla="*/ 477 h 552"/>
                <a:gd name="T20" fmla="*/ 144 w 551"/>
                <a:gd name="T21" fmla="*/ 477 h 552"/>
                <a:gd name="T22" fmla="*/ 144 w 551"/>
                <a:gd name="T23" fmla="*/ 477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51" h="552">
                  <a:moveTo>
                    <a:pt x="92" y="552"/>
                  </a:moveTo>
                  <a:cubicBezTo>
                    <a:pt x="123" y="547"/>
                    <a:pt x="123" y="547"/>
                    <a:pt x="123" y="547"/>
                  </a:cubicBezTo>
                  <a:cubicBezTo>
                    <a:pt x="340" y="511"/>
                    <a:pt x="510" y="341"/>
                    <a:pt x="546" y="124"/>
                  </a:cubicBezTo>
                  <a:cubicBezTo>
                    <a:pt x="551" y="92"/>
                    <a:pt x="551" y="92"/>
                    <a:pt x="551" y="92"/>
                  </a:cubicBezTo>
                  <a:cubicBezTo>
                    <a:pt x="0" y="0"/>
                    <a:pt x="0" y="0"/>
                    <a:pt x="0" y="0"/>
                  </a:cubicBezTo>
                  <a:lnTo>
                    <a:pt x="92" y="552"/>
                  </a:lnTo>
                  <a:close/>
                  <a:moveTo>
                    <a:pt x="144" y="477"/>
                  </a:moveTo>
                  <a:cubicBezTo>
                    <a:pt x="78" y="78"/>
                    <a:pt x="78" y="78"/>
                    <a:pt x="78" y="78"/>
                  </a:cubicBezTo>
                  <a:cubicBezTo>
                    <a:pt x="477" y="145"/>
                    <a:pt x="477" y="145"/>
                    <a:pt x="477" y="145"/>
                  </a:cubicBezTo>
                  <a:cubicBezTo>
                    <a:pt x="437" y="309"/>
                    <a:pt x="309" y="438"/>
                    <a:pt x="144" y="477"/>
                  </a:cubicBezTo>
                  <a:close/>
                  <a:moveTo>
                    <a:pt x="144" y="477"/>
                  </a:moveTo>
                  <a:cubicBezTo>
                    <a:pt x="144" y="477"/>
                    <a:pt x="144" y="477"/>
                    <a:pt x="144" y="4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63" name="Freeform 29"/>
            <p:cNvSpPr>
              <a:spLocks noEditPoints="1"/>
            </p:cNvSpPr>
            <p:nvPr/>
          </p:nvSpPr>
          <p:spPr bwMode="auto">
            <a:xfrm>
              <a:off x="7527926" y="6178550"/>
              <a:ext cx="220663" cy="220663"/>
            </a:xfrm>
            <a:custGeom>
              <a:avLst/>
              <a:gdLst>
                <a:gd name="T0" fmla="*/ 64 w 64"/>
                <a:gd name="T1" fmla="*/ 32 h 64"/>
                <a:gd name="T2" fmla="*/ 32 w 64"/>
                <a:gd name="T3" fmla="*/ 64 h 64"/>
                <a:gd name="T4" fmla="*/ 0 w 64"/>
                <a:gd name="T5" fmla="*/ 32 h 64"/>
                <a:gd name="T6" fmla="*/ 32 w 64"/>
                <a:gd name="T7" fmla="*/ 0 h 64"/>
                <a:gd name="T8" fmla="*/ 64 w 64"/>
                <a:gd name="T9" fmla="*/ 32 h 64"/>
                <a:gd name="T10" fmla="*/ 64 w 64"/>
                <a:gd name="T11" fmla="*/ 32 h 64"/>
                <a:gd name="T12" fmla="*/ 64 w 64"/>
                <a:gd name="T13" fmla="*/ 32 h 64"/>
              </a:gdLst>
              <a:ahLst/>
              <a:cxnLst>
                <a:cxn ang="0">
                  <a:pos x="T0" y="T1"/>
                </a:cxn>
                <a:cxn ang="0">
                  <a:pos x="T2" y="T3"/>
                </a:cxn>
                <a:cxn ang="0">
                  <a:pos x="T4" y="T5"/>
                </a:cxn>
                <a:cxn ang="0">
                  <a:pos x="T6" y="T7"/>
                </a:cxn>
                <a:cxn ang="0">
                  <a:pos x="T8" y="T9"/>
                </a:cxn>
                <a:cxn ang="0">
                  <a:pos x="T10" y="T11"/>
                </a:cxn>
                <a:cxn ang="0">
                  <a:pos x="T12" y="T13"/>
                </a:cxn>
              </a:cxnLst>
              <a:rect l="0" t="0" r="r" b="b"/>
              <a:pathLst>
                <a:path w="64" h="64">
                  <a:moveTo>
                    <a:pt x="64" y="32"/>
                  </a:moveTo>
                  <a:cubicBezTo>
                    <a:pt x="64" y="50"/>
                    <a:pt x="50" y="64"/>
                    <a:pt x="32" y="64"/>
                  </a:cubicBezTo>
                  <a:cubicBezTo>
                    <a:pt x="15" y="64"/>
                    <a:pt x="0" y="50"/>
                    <a:pt x="0" y="32"/>
                  </a:cubicBezTo>
                  <a:cubicBezTo>
                    <a:pt x="0" y="15"/>
                    <a:pt x="15" y="0"/>
                    <a:pt x="32" y="0"/>
                  </a:cubicBezTo>
                  <a:cubicBezTo>
                    <a:pt x="50" y="0"/>
                    <a:pt x="64" y="15"/>
                    <a:pt x="64" y="32"/>
                  </a:cubicBezTo>
                  <a:close/>
                  <a:moveTo>
                    <a:pt x="64" y="32"/>
                  </a:moveTo>
                  <a:cubicBezTo>
                    <a:pt x="64" y="32"/>
                    <a:pt x="64" y="32"/>
                    <a:pt x="6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79" name="Group 78"/>
          <p:cNvGrpSpPr/>
          <p:nvPr/>
        </p:nvGrpSpPr>
        <p:grpSpPr>
          <a:xfrm>
            <a:off x="9496425" y="2052590"/>
            <a:ext cx="447675" cy="447675"/>
            <a:chOff x="3390900" y="723900"/>
            <a:chExt cx="5410200" cy="5410201"/>
          </a:xfrm>
          <a:solidFill>
            <a:schemeClr val="bg1"/>
          </a:solidFill>
        </p:grpSpPr>
        <p:sp>
          <p:nvSpPr>
            <p:cNvPr id="68" name="Freeform 33"/>
            <p:cNvSpPr>
              <a:spLocks noEditPoints="1"/>
            </p:cNvSpPr>
            <p:nvPr/>
          </p:nvSpPr>
          <p:spPr bwMode="auto">
            <a:xfrm>
              <a:off x="3390900" y="723900"/>
              <a:ext cx="3787775" cy="3876675"/>
            </a:xfrm>
            <a:custGeom>
              <a:avLst/>
              <a:gdLst>
                <a:gd name="T0" fmla="*/ 72 w 1008"/>
                <a:gd name="T1" fmla="*/ 1032 h 1032"/>
                <a:gd name="T2" fmla="*/ 432 w 1008"/>
                <a:gd name="T3" fmla="*/ 1032 h 1032"/>
                <a:gd name="T4" fmla="*/ 432 w 1008"/>
                <a:gd name="T5" fmla="*/ 984 h 1032"/>
                <a:gd name="T6" fmla="*/ 72 w 1008"/>
                <a:gd name="T7" fmla="*/ 984 h 1032"/>
                <a:gd name="T8" fmla="*/ 48 w 1008"/>
                <a:gd name="T9" fmla="*/ 960 h 1032"/>
                <a:gd name="T10" fmla="*/ 48 w 1008"/>
                <a:gd name="T11" fmla="*/ 264 h 1032"/>
                <a:gd name="T12" fmla="*/ 960 w 1008"/>
                <a:gd name="T13" fmla="*/ 264 h 1032"/>
                <a:gd name="T14" fmla="*/ 960 w 1008"/>
                <a:gd name="T15" fmla="*/ 672 h 1032"/>
                <a:gd name="T16" fmla="*/ 1008 w 1008"/>
                <a:gd name="T17" fmla="*/ 672 h 1032"/>
                <a:gd name="T18" fmla="*/ 1008 w 1008"/>
                <a:gd name="T19" fmla="*/ 72 h 1032"/>
                <a:gd name="T20" fmla="*/ 936 w 1008"/>
                <a:gd name="T21" fmla="*/ 0 h 1032"/>
                <a:gd name="T22" fmla="*/ 72 w 1008"/>
                <a:gd name="T23" fmla="*/ 0 h 1032"/>
                <a:gd name="T24" fmla="*/ 0 w 1008"/>
                <a:gd name="T25" fmla="*/ 72 h 1032"/>
                <a:gd name="T26" fmla="*/ 0 w 1008"/>
                <a:gd name="T27" fmla="*/ 960 h 1032"/>
                <a:gd name="T28" fmla="*/ 72 w 1008"/>
                <a:gd name="T29" fmla="*/ 1032 h 1032"/>
                <a:gd name="T30" fmla="*/ 72 w 1008"/>
                <a:gd name="T31" fmla="*/ 48 h 1032"/>
                <a:gd name="T32" fmla="*/ 936 w 1008"/>
                <a:gd name="T33" fmla="*/ 48 h 1032"/>
                <a:gd name="T34" fmla="*/ 960 w 1008"/>
                <a:gd name="T35" fmla="*/ 72 h 1032"/>
                <a:gd name="T36" fmla="*/ 960 w 1008"/>
                <a:gd name="T37" fmla="*/ 216 h 1032"/>
                <a:gd name="T38" fmla="*/ 48 w 1008"/>
                <a:gd name="T39" fmla="*/ 216 h 1032"/>
                <a:gd name="T40" fmla="*/ 48 w 1008"/>
                <a:gd name="T41" fmla="*/ 72 h 1032"/>
                <a:gd name="T42" fmla="*/ 72 w 1008"/>
                <a:gd name="T43" fmla="*/ 48 h 1032"/>
                <a:gd name="T44" fmla="*/ 72 w 1008"/>
                <a:gd name="T45" fmla="*/ 48 h 1032"/>
                <a:gd name="T46" fmla="*/ 72 w 1008"/>
                <a:gd name="T47" fmla="*/ 48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8" h="1032">
                  <a:moveTo>
                    <a:pt x="72" y="1032"/>
                  </a:moveTo>
                  <a:cubicBezTo>
                    <a:pt x="432" y="1032"/>
                    <a:pt x="432" y="1032"/>
                    <a:pt x="432" y="1032"/>
                  </a:cubicBezTo>
                  <a:cubicBezTo>
                    <a:pt x="432" y="984"/>
                    <a:pt x="432" y="984"/>
                    <a:pt x="432" y="984"/>
                  </a:cubicBezTo>
                  <a:cubicBezTo>
                    <a:pt x="72" y="984"/>
                    <a:pt x="72" y="984"/>
                    <a:pt x="72" y="984"/>
                  </a:cubicBezTo>
                  <a:cubicBezTo>
                    <a:pt x="59" y="984"/>
                    <a:pt x="48" y="973"/>
                    <a:pt x="48" y="960"/>
                  </a:cubicBezTo>
                  <a:cubicBezTo>
                    <a:pt x="48" y="264"/>
                    <a:pt x="48" y="264"/>
                    <a:pt x="48" y="264"/>
                  </a:cubicBezTo>
                  <a:cubicBezTo>
                    <a:pt x="960" y="264"/>
                    <a:pt x="960" y="264"/>
                    <a:pt x="960" y="264"/>
                  </a:cubicBezTo>
                  <a:cubicBezTo>
                    <a:pt x="960" y="672"/>
                    <a:pt x="960" y="672"/>
                    <a:pt x="960" y="672"/>
                  </a:cubicBezTo>
                  <a:cubicBezTo>
                    <a:pt x="1008" y="672"/>
                    <a:pt x="1008" y="672"/>
                    <a:pt x="1008" y="672"/>
                  </a:cubicBezTo>
                  <a:cubicBezTo>
                    <a:pt x="1008" y="72"/>
                    <a:pt x="1008" y="72"/>
                    <a:pt x="1008" y="72"/>
                  </a:cubicBezTo>
                  <a:cubicBezTo>
                    <a:pt x="1008" y="32"/>
                    <a:pt x="976" y="0"/>
                    <a:pt x="936" y="0"/>
                  </a:cubicBezTo>
                  <a:cubicBezTo>
                    <a:pt x="72" y="0"/>
                    <a:pt x="72" y="0"/>
                    <a:pt x="72" y="0"/>
                  </a:cubicBezTo>
                  <a:cubicBezTo>
                    <a:pt x="32" y="0"/>
                    <a:pt x="0" y="32"/>
                    <a:pt x="0" y="72"/>
                  </a:cubicBezTo>
                  <a:cubicBezTo>
                    <a:pt x="0" y="960"/>
                    <a:pt x="0" y="960"/>
                    <a:pt x="0" y="960"/>
                  </a:cubicBezTo>
                  <a:cubicBezTo>
                    <a:pt x="0" y="1000"/>
                    <a:pt x="32" y="1032"/>
                    <a:pt x="72" y="1032"/>
                  </a:cubicBezTo>
                  <a:close/>
                  <a:moveTo>
                    <a:pt x="72" y="48"/>
                  </a:moveTo>
                  <a:cubicBezTo>
                    <a:pt x="936" y="48"/>
                    <a:pt x="936" y="48"/>
                    <a:pt x="936" y="48"/>
                  </a:cubicBezTo>
                  <a:cubicBezTo>
                    <a:pt x="949" y="48"/>
                    <a:pt x="960" y="59"/>
                    <a:pt x="960" y="72"/>
                  </a:cubicBezTo>
                  <a:cubicBezTo>
                    <a:pt x="960" y="216"/>
                    <a:pt x="960" y="216"/>
                    <a:pt x="960" y="216"/>
                  </a:cubicBezTo>
                  <a:cubicBezTo>
                    <a:pt x="48" y="216"/>
                    <a:pt x="48" y="216"/>
                    <a:pt x="48" y="216"/>
                  </a:cubicBezTo>
                  <a:cubicBezTo>
                    <a:pt x="48" y="72"/>
                    <a:pt x="48" y="72"/>
                    <a:pt x="48" y="72"/>
                  </a:cubicBezTo>
                  <a:cubicBezTo>
                    <a:pt x="48" y="59"/>
                    <a:pt x="59" y="48"/>
                    <a:pt x="72" y="48"/>
                  </a:cubicBezTo>
                  <a:close/>
                  <a:moveTo>
                    <a:pt x="72" y="48"/>
                  </a:moveTo>
                  <a:cubicBezTo>
                    <a:pt x="72" y="48"/>
                    <a:pt x="72" y="48"/>
                    <a:pt x="72" y="4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69" name="Freeform 34"/>
            <p:cNvSpPr>
              <a:spLocks noEditPoints="1"/>
            </p:cNvSpPr>
            <p:nvPr/>
          </p:nvSpPr>
          <p:spPr bwMode="auto">
            <a:xfrm>
              <a:off x="3660775" y="993775"/>
              <a:ext cx="180975" cy="180975"/>
            </a:xfrm>
            <a:custGeom>
              <a:avLst/>
              <a:gdLst>
                <a:gd name="T0" fmla="*/ 48 w 48"/>
                <a:gd name="T1" fmla="*/ 24 h 48"/>
                <a:gd name="T2" fmla="*/ 24 w 48"/>
                <a:gd name="T3" fmla="*/ 48 h 48"/>
                <a:gd name="T4" fmla="*/ 0 w 48"/>
                <a:gd name="T5" fmla="*/ 24 h 48"/>
                <a:gd name="T6" fmla="*/ 24 w 48"/>
                <a:gd name="T7" fmla="*/ 0 h 48"/>
                <a:gd name="T8" fmla="*/ 48 w 48"/>
                <a:gd name="T9" fmla="*/ 24 h 48"/>
                <a:gd name="T10" fmla="*/ 48 w 48"/>
                <a:gd name="T11" fmla="*/ 24 h 48"/>
                <a:gd name="T12" fmla="*/ 48 w 48"/>
                <a:gd name="T13" fmla="*/ 24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48" y="24"/>
                  </a:moveTo>
                  <a:cubicBezTo>
                    <a:pt x="48" y="37"/>
                    <a:pt x="37" y="48"/>
                    <a:pt x="24" y="48"/>
                  </a:cubicBezTo>
                  <a:cubicBezTo>
                    <a:pt x="11" y="48"/>
                    <a:pt x="0" y="37"/>
                    <a:pt x="0" y="24"/>
                  </a:cubicBezTo>
                  <a:cubicBezTo>
                    <a:pt x="0" y="11"/>
                    <a:pt x="11" y="0"/>
                    <a:pt x="24" y="0"/>
                  </a:cubicBezTo>
                  <a:cubicBezTo>
                    <a:pt x="37" y="0"/>
                    <a:pt x="48" y="11"/>
                    <a:pt x="48" y="24"/>
                  </a:cubicBezTo>
                  <a:close/>
                  <a:moveTo>
                    <a:pt x="48" y="24"/>
                  </a:moveTo>
                  <a:cubicBezTo>
                    <a:pt x="48" y="24"/>
                    <a:pt x="48" y="24"/>
                    <a:pt x="48" y="2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0" name="Freeform 35"/>
            <p:cNvSpPr>
              <a:spLocks noEditPoints="1"/>
            </p:cNvSpPr>
            <p:nvPr/>
          </p:nvSpPr>
          <p:spPr bwMode="auto">
            <a:xfrm>
              <a:off x="3932238" y="993775"/>
              <a:ext cx="179388" cy="180975"/>
            </a:xfrm>
            <a:custGeom>
              <a:avLst/>
              <a:gdLst>
                <a:gd name="T0" fmla="*/ 48 w 48"/>
                <a:gd name="T1" fmla="*/ 24 h 48"/>
                <a:gd name="T2" fmla="*/ 24 w 48"/>
                <a:gd name="T3" fmla="*/ 48 h 48"/>
                <a:gd name="T4" fmla="*/ 0 w 48"/>
                <a:gd name="T5" fmla="*/ 24 h 48"/>
                <a:gd name="T6" fmla="*/ 24 w 48"/>
                <a:gd name="T7" fmla="*/ 0 h 48"/>
                <a:gd name="T8" fmla="*/ 48 w 48"/>
                <a:gd name="T9" fmla="*/ 24 h 48"/>
                <a:gd name="T10" fmla="*/ 48 w 48"/>
                <a:gd name="T11" fmla="*/ 24 h 48"/>
                <a:gd name="T12" fmla="*/ 48 w 48"/>
                <a:gd name="T13" fmla="*/ 24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48" y="24"/>
                  </a:moveTo>
                  <a:cubicBezTo>
                    <a:pt x="48" y="37"/>
                    <a:pt x="37" y="48"/>
                    <a:pt x="24" y="48"/>
                  </a:cubicBezTo>
                  <a:cubicBezTo>
                    <a:pt x="11" y="48"/>
                    <a:pt x="0" y="37"/>
                    <a:pt x="0" y="24"/>
                  </a:cubicBezTo>
                  <a:cubicBezTo>
                    <a:pt x="0" y="11"/>
                    <a:pt x="11" y="0"/>
                    <a:pt x="24" y="0"/>
                  </a:cubicBezTo>
                  <a:cubicBezTo>
                    <a:pt x="37" y="0"/>
                    <a:pt x="48" y="11"/>
                    <a:pt x="48" y="24"/>
                  </a:cubicBezTo>
                  <a:close/>
                  <a:moveTo>
                    <a:pt x="48" y="24"/>
                  </a:moveTo>
                  <a:cubicBezTo>
                    <a:pt x="48" y="24"/>
                    <a:pt x="48" y="24"/>
                    <a:pt x="48" y="2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1" name="Freeform 36"/>
            <p:cNvSpPr>
              <a:spLocks noEditPoints="1"/>
            </p:cNvSpPr>
            <p:nvPr/>
          </p:nvSpPr>
          <p:spPr bwMode="auto">
            <a:xfrm>
              <a:off x="4202113" y="993775"/>
              <a:ext cx="180975" cy="180975"/>
            </a:xfrm>
            <a:custGeom>
              <a:avLst/>
              <a:gdLst>
                <a:gd name="T0" fmla="*/ 48 w 48"/>
                <a:gd name="T1" fmla="*/ 24 h 48"/>
                <a:gd name="T2" fmla="*/ 24 w 48"/>
                <a:gd name="T3" fmla="*/ 48 h 48"/>
                <a:gd name="T4" fmla="*/ 0 w 48"/>
                <a:gd name="T5" fmla="*/ 24 h 48"/>
                <a:gd name="T6" fmla="*/ 24 w 48"/>
                <a:gd name="T7" fmla="*/ 0 h 48"/>
                <a:gd name="T8" fmla="*/ 48 w 48"/>
                <a:gd name="T9" fmla="*/ 24 h 48"/>
                <a:gd name="T10" fmla="*/ 48 w 48"/>
                <a:gd name="T11" fmla="*/ 24 h 48"/>
                <a:gd name="T12" fmla="*/ 48 w 48"/>
                <a:gd name="T13" fmla="*/ 24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48" y="24"/>
                  </a:moveTo>
                  <a:cubicBezTo>
                    <a:pt x="48" y="37"/>
                    <a:pt x="37" y="48"/>
                    <a:pt x="24" y="48"/>
                  </a:cubicBezTo>
                  <a:cubicBezTo>
                    <a:pt x="11" y="48"/>
                    <a:pt x="0" y="37"/>
                    <a:pt x="0" y="24"/>
                  </a:cubicBezTo>
                  <a:cubicBezTo>
                    <a:pt x="0" y="11"/>
                    <a:pt x="11" y="0"/>
                    <a:pt x="24" y="0"/>
                  </a:cubicBezTo>
                  <a:cubicBezTo>
                    <a:pt x="37" y="0"/>
                    <a:pt x="48" y="11"/>
                    <a:pt x="48" y="24"/>
                  </a:cubicBezTo>
                  <a:close/>
                  <a:moveTo>
                    <a:pt x="48" y="24"/>
                  </a:moveTo>
                  <a:cubicBezTo>
                    <a:pt x="48" y="24"/>
                    <a:pt x="48" y="24"/>
                    <a:pt x="48" y="2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2" name="Freeform 37"/>
            <p:cNvSpPr>
              <a:spLocks noEditPoints="1"/>
            </p:cNvSpPr>
            <p:nvPr/>
          </p:nvSpPr>
          <p:spPr bwMode="auto">
            <a:xfrm>
              <a:off x="3841750" y="1895475"/>
              <a:ext cx="2886075" cy="2344738"/>
            </a:xfrm>
            <a:custGeom>
              <a:avLst/>
              <a:gdLst>
                <a:gd name="T0" fmla="*/ 0 w 768"/>
                <a:gd name="T1" fmla="*/ 600 h 624"/>
                <a:gd name="T2" fmla="*/ 312 w 768"/>
                <a:gd name="T3" fmla="*/ 624 h 624"/>
                <a:gd name="T4" fmla="*/ 336 w 768"/>
                <a:gd name="T5" fmla="*/ 480 h 624"/>
                <a:gd name="T6" fmla="*/ 696 w 768"/>
                <a:gd name="T7" fmla="*/ 432 h 624"/>
                <a:gd name="T8" fmla="*/ 624 w 768"/>
                <a:gd name="T9" fmla="*/ 336 h 624"/>
                <a:gd name="T10" fmla="*/ 720 w 768"/>
                <a:gd name="T11" fmla="*/ 360 h 624"/>
                <a:gd name="T12" fmla="*/ 768 w 768"/>
                <a:gd name="T13" fmla="*/ 24 h 624"/>
                <a:gd name="T14" fmla="*/ 312 w 768"/>
                <a:gd name="T15" fmla="*/ 0 h 624"/>
                <a:gd name="T16" fmla="*/ 288 w 768"/>
                <a:gd name="T17" fmla="*/ 144 h 624"/>
                <a:gd name="T18" fmla="*/ 0 w 768"/>
                <a:gd name="T19" fmla="*/ 168 h 624"/>
                <a:gd name="T20" fmla="*/ 576 w 768"/>
                <a:gd name="T21" fmla="*/ 192 h 624"/>
                <a:gd name="T22" fmla="*/ 192 w 768"/>
                <a:gd name="T23" fmla="*/ 288 h 624"/>
                <a:gd name="T24" fmla="*/ 288 w 768"/>
                <a:gd name="T25" fmla="*/ 432 h 624"/>
                <a:gd name="T26" fmla="*/ 192 w 768"/>
                <a:gd name="T27" fmla="*/ 336 h 624"/>
                <a:gd name="T28" fmla="*/ 288 w 768"/>
                <a:gd name="T29" fmla="*/ 432 h 624"/>
                <a:gd name="T30" fmla="*/ 48 w 768"/>
                <a:gd name="T31" fmla="*/ 432 h 624"/>
                <a:gd name="T32" fmla="*/ 144 w 768"/>
                <a:gd name="T33" fmla="*/ 336 h 624"/>
                <a:gd name="T34" fmla="*/ 48 w 768"/>
                <a:gd name="T35" fmla="*/ 480 h 624"/>
                <a:gd name="T36" fmla="*/ 144 w 768"/>
                <a:gd name="T37" fmla="*/ 576 h 624"/>
                <a:gd name="T38" fmla="*/ 48 w 768"/>
                <a:gd name="T39" fmla="*/ 480 h 624"/>
                <a:gd name="T40" fmla="*/ 192 w 768"/>
                <a:gd name="T41" fmla="*/ 576 h 624"/>
                <a:gd name="T42" fmla="*/ 288 w 768"/>
                <a:gd name="T43" fmla="*/ 480 h 624"/>
                <a:gd name="T44" fmla="*/ 336 w 768"/>
                <a:gd name="T45" fmla="*/ 336 h 624"/>
                <a:gd name="T46" fmla="*/ 576 w 768"/>
                <a:gd name="T47" fmla="*/ 432 h 624"/>
                <a:gd name="T48" fmla="*/ 336 w 768"/>
                <a:gd name="T49" fmla="*/ 336 h 624"/>
                <a:gd name="T50" fmla="*/ 624 w 768"/>
                <a:gd name="T51" fmla="*/ 192 h 624"/>
                <a:gd name="T52" fmla="*/ 720 w 768"/>
                <a:gd name="T53" fmla="*/ 288 h 624"/>
                <a:gd name="T54" fmla="*/ 720 w 768"/>
                <a:gd name="T55" fmla="*/ 144 h 624"/>
                <a:gd name="T56" fmla="*/ 480 w 768"/>
                <a:gd name="T57" fmla="*/ 48 h 624"/>
                <a:gd name="T58" fmla="*/ 720 w 768"/>
                <a:gd name="T59" fmla="*/ 144 h 624"/>
                <a:gd name="T60" fmla="*/ 432 w 768"/>
                <a:gd name="T61" fmla="*/ 48 h 624"/>
                <a:gd name="T62" fmla="*/ 336 w 768"/>
                <a:gd name="T63" fmla="*/ 144 h 624"/>
                <a:gd name="T64" fmla="*/ 48 w 768"/>
                <a:gd name="T65" fmla="*/ 192 h 624"/>
                <a:gd name="T66" fmla="*/ 144 w 768"/>
                <a:gd name="T67" fmla="*/ 288 h 624"/>
                <a:gd name="T68" fmla="*/ 48 w 768"/>
                <a:gd name="T69" fmla="*/ 192 h 624"/>
                <a:gd name="T70" fmla="*/ 48 w 768"/>
                <a:gd name="T71" fmla="*/ 192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68" h="624">
                  <a:moveTo>
                    <a:pt x="0" y="168"/>
                  </a:moveTo>
                  <a:cubicBezTo>
                    <a:pt x="0" y="600"/>
                    <a:pt x="0" y="600"/>
                    <a:pt x="0" y="600"/>
                  </a:cubicBezTo>
                  <a:cubicBezTo>
                    <a:pt x="0" y="613"/>
                    <a:pt x="11" y="624"/>
                    <a:pt x="24" y="624"/>
                  </a:cubicBezTo>
                  <a:cubicBezTo>
                    <a:pt x="312" y="624"/>
                    <a:pt x="312" y="624"/>
                    <a:pt x="312" y="624"/>
                  </a:cubicBezTo>
                  <a:cubicBezTo>
                    <a:pt x="325" y="624"/>
                    <a:pt x="336" y="613"/>
                    <a:pt x="336" y="600"/>
                  </a:cubicBezTo>
                  <a:cubicBezTo>
                    <a:pt x="336" y="480"/>
                    <a:pt x="336" y="480"/>
                    <a:pt x="336" y="480"/>
                  </a:cubicBezTo>
                  <a:cubicBezTo>
                    <a:pt x="696" y="480"/>
                    <a:pt x="696" y="480"/>
                    <a:pt x="696" y="480"/>
                  </a:cubicBezTo>
                  <a:cubicBezTo>
                    <a:pt x="696" y="432"/>
                    <a:pt x="696" y="432"/>
                    <a:pt x="696" y="432"/>
                  </a:cubicBezTo>
                  <a:cubicBezTo>
                    <a:pt x="624" y="432"/>
                    <a:pt x="624" y="432"/>
                    <a:pt x="624" y="432"/>
                  </a:cubicBezTo>
                  <a:cubicBezTo>
                    <a:pt x="624" y="336"/>
                    <a:pt x="624" y="336"/>
                    <a:pt x="624" y="336"/>
                  </a:cubicBezTo>
                  <a:cubicBezTo>
                    <a:pt x="720" y="336"/>
                    <a:pt x="720" y="336"/>
                    <a:pt x="720" y="336"/>
                  </a:cubicBezTo>
                  <a:cubicBezTo>
                    <a:pt x="720" y="360"/>
                    <a:pt x="720" y="360"/>
                    <a:pt x="720" y="360"/>
                  </a:cubicBezTo>
                  <a:cubicBezTo>
                    <a:pt x="768" y="360"/>
                    <a:pt x="768" y="360"/>
                    <a:pt x="768" y="360"/>
                  </a:cubicBezTo>
                  <a:cubicBezTo>
                    <a:pt x="768" y="24"/>
                    <a:pt x="768" y="24"/>
                    <a:pt x="768" y="24"/>
                  </a:cubicBezTo>
                  <a:cubicBezTo>
                    <a:pt x="768" y="11"/>
                    <a:pt x="757" y="0"/>
                    <a:pt x="744" y="0"/>
                  </a:cubicBezTo>
                  <a:cubicBezTo>
                    <a:pt x="312" y="0"/>
                    <a:pt x="312" y="0"/>
                    <a:pt x="312" y="0"/>
                  </a:cubicBezTo>
                  <a:cubicBezTo>
                    <a:pt x="299" y="0"/>
                    <a:pt x="288" y="11"/>
                    <a:pt x="288" y="24"/>
                  </a:cubicBezTo>
                  <a:cubicBezTo>
                    <a:pt x="288" y="144"/>
                    <a:pt x="288" y="144"/>
                    <a:pt x="288" y="144"/>
                  </a:cubicBezTo>
                  <a:cubicBezTo>
                    <a:pt x="24" y="144"/>
                    <a:pt x="24" y="144"/>
                    <a:pt x="24" y="144"/>
                  </a:cubicBezTo>
                  <a:cubicBezTo>
                    <a:pt x="11" y="144"/>
                    <a:pt x="0" y="155"/>
                    <a:pt x="0" y="168"/>
                  </a:cubicBezTo>
                  <a:close/>
                  <a:moveTo>
                    <a:pt x="192" y="192"/>
                  </a:moveTo>
                  <a:cubicBezTo>
                    <a:pt x="576" y="192"/>
                    <a:pt x="576" y="192"/>
                    <a:pt x="576" y="192"/>
                  </a:cubicBezTo>
                  <a:cubicBezTo>
                    <a:pt x="576" y="288"/>
                    <a:pt x="576" y="288"/>
                    <a:pt x="576" y="288"/>
                  </a:cubicBezTo>
                  <a:cubicBezTo>
                    <a:pt x="192" y="288"/>
                    <a:pt x="192" y="288"/>
                    <a:pt x="192" y="288"/>
                  </a:cubicBezTo>
                  <a:lnTo>
                    <a:pt x="192" y="192"/>
                  </a:lnTo>
                  <a:close/>
                  <a:moveTo>
                    <a:pt x="288" y="432"/>
                  </a:moveTo>
                  <a:cubicBezTo>
                    <a:pt x="192" y="432"/>
                    <a:pt x="192" y="432"/>
                    <a:pt x="192" y="432"/>
                  </a:cubicBezTo>
                  <a:cubicBezTo>
                    <a:pt x="192" y="336"/>
                    <a:pt x="192" y="336"/>
                    <a:pt x="192" y="336"/>
                  </a:cubicBezTo>
                  <a:cubicBezTo>
                    <a:pt x="288" y="336"/>
                    <a:pt x="288" y="336"/>
                    <a:pt x="288" y="336"/>
                  </a:cubicBezTo>
                  <a:lnTo>
                    <a:pt x="288" y="432"/>
                  </a:lnTo>
                  <a:close/>
                  <a:moveTo>
                    <a:pt x="144" y="432"/>
                  </a:moveTo>
                  <a:cubicBezTo>
                    <a:pt x="48" y="432"/>
                    <a:pt x="48" y="432"/>
                    <a:pt x="48" y="432"/>
                  </a:cubicBezTo>
                  <a:cubicBezTo>
                    <a:pt x="48" y="336"/>
                    <a:pt x="48" y="336"/>
                    <a:pt x="48" y="336"/>
                  </a:cubicBezTo>
                  <a:cubicBezTo>
                    <a:pt x="144" y="336"/>
                    <a:pt x="144" y="336"/>
                    <a:pt x="144" y="336"/>
                  </a:cubicBezTo>
                  <a:lnTo>
                    <a:pt x="144" y="432"/>
                  </a:lnTo>
                  <a:close/>
                  <a:moveTo>
                    <a:pt x="48" y="480"/>
                  </a:moveTo>
                  <a:cubicBezTo>
                    <a:pt x="144" y="480"/>
                    <a:pt x="144" y="480"/>
                    <a:pt x="144" y="480"/>
                  </a:cubicBezTo>
                  <a:cubicBezTo>
                    <a:pt x="144" y="576"/>
                    <a:pt x="144" y="576"/>
                    <a:pt x="144" y="576"/>
                  </a:cubicBezTo>
                  <a:cubicBezTo>
                    <a:pt x="48" y="576"/>
                    <a:pt x="48" y="576"/>
                    <a:pt x="48" y="576"/>
                  </a:cubicBezTo>
                  <a:lnTo>
                    <a:pt x="48" y="480"/>
                  </a:lnTo>
                  <a:close/>
                  <a:moveTo>
                    <a:pt x="288" y="576"/>
                  </a:moveTo>
                  <a:cubicBezTo>
                    <a:pt x="192" y="576"/>
                    <a:pt x="192" y="576"/>
                    <a:pt x="192" y="576"/>
                  </a:cubicBezTo>
                  <a:cubicBezTo>
                    <a:pt x="192" y="480"/>
                    <a:pt x="192" y="480"/>
                    <a:pt x="192" y="480"/>
                  </a:cubicBezTo>
                  <a:cubicBezTo>
                    <a:pt x="288" y="480"/>
                    <a:pt x="288" y="480"/>
                    <a:pt x="288" y="480"/>
                  </a:cubicBezTo>
                  <a:lnTo>
                    <a:pt x="288" y="576"/>
                  </a:lnTo>
                  <a:close/>
                  <a:moveTo>
                    <a:pt x="336" y="336"/>
                  </a:moveTo>
                  <a:cubicBezTo>
                    <a:pt x="576" y="336"/>
                    <a:pt x="576" y="336"/>
                    <a:pt x="576" y="336"/>
                  </a:cubicBezTo>
                  <a:cubicBezTo>
                    <a:pt x="576" y="432"/>
                    <a:pt x="576" y="432"/>
                    <a:pt x="576" y="432"/>
                  </a:cubicBezTo>
                  <a:cubicBezTo>
                    <a:pt x="336" y="432"/>
                    <a:pt x="336" y="432"/>
                    <a:pt x="336" y="432"/>
                  </a:cubicBezTo>
                  <a:lnTo>
                    <a:pt x="336" y="336"/>
                  </a:lnTo>
                  <a:close/>
                  <a:moveTo>
                    <a:pt x="624" y="288"/>
                  </a:moveTo>
                  <a:cubicBezTo>
                    <a:pt x="624" y="192"/>
                    <a:pt x="624" y="192"/>
                    <a:pt x="624" y="192"/>
                  </a:cubicBezTo>
                  <a:cubicBezTo>
                    <a:pt x="720" y="192"/>
                    <a:pt x="720" y="192"/>
                    <a:pt x="720" y="192"/>
                  </a:cubicBezTo>
                  <a:cubicBezTo>
                    <a:pt x="720" y="288"/>
                    <a:pt x="720" y="288"/>
                    <a:pt x="720" y="288"/>
                  </a:cubicBezTo>
                  <a:lnTo>
                    <a:pt x="624" y="288"/>
                  </a:lnTo>
                  <a:close/>
                  <a:moveTo>
                    <a:pt x="720" y="144"/>
                  </a:moveTo>
                  <a:cubicBezTo>
                    <a:pt x="480" y="144"/>
                    <a:pt x="480" y="144"/>
                    <a:pt x="480" y="144"/>
                  </a:cubicBezTo>
                  <a:cubicBezTo>
                    <a:pt x="480" y="48"/>
                    <a:pt x="480" y="48"/>
                    <a:pt x="480" y="48"/>
                  </a:cubicBezTo>
                  <a:cubicBezTo>
                    <a:pt x="720" y="48"/>
                    <a:pt x="720" y="48"/>
                    <a:pt x="720" y="48"/>
                  </a:cubicBezTo>
                  <a:lnTo>
                    <a:pt x="720" y="144"/>
                  </a:lnTo>
                  <a:close/>
                  <a:moveTo>
                    <a:pt x="336" y="48"/>
                  </a:moveTo>
                  <a:cubicBezTo>
                    <a:pt x="432" y="48"/>
                    <a:pt x="432" y="48"/>
                    <a:pt x="432" y="48"/>
                  </a:cubicBezTo>
                  <a:cubicBezTo>
                    <a:pt x="432" y="144"/>
                    <a:pt x="432" y="144"/>
                    <a:pt x="432" y="144"/>
                  </a:cubicBezTo>
                  <a:cubicBezTo>
                    <a:pt x="336" y="144"/>
                    <a:pt x="336" y="144"/>
                    <a:pt x="336" y="144"/>
                  </a:cubicBezTo>
                  <a:lnTo>
                    <a:pt x="336" y="48"/>
                  </a:lnTo>
                  <a:close/>
                  <a:moveTo>
                    <a:pt x="48" y="192"/>
                  </a:moveTo>
                  <a:cubicBezTo>
                    <a:pt x="144" y="192"/>
                    <a:pt x="144" y="192"/>
                    <a:pt x="144" y="192"/>
                  </a:cubicBezTo>
                  <a:cubicBezTo>
                    <a:pt x="144" y="288"/>
                    <a:pt x="144" y="288"/>
                    <a:pt x="144" y="288"/>
                  </a:cubicBezTo>
                  <a:cubicBezTo>
                    <a:pt x="48" y="288"/>
                    <a:pt x="48" y="288"/>
                    <a:pt x="48" y="288"/>
                  </a:cubicBezTo>
                  <a:lnTo>
                    <a:pt x="48" y="192"/>
                  </a:lnTo>
                  <a:close/>
                  <a:moveTo>
                    <a:pt x="48" y="192"/>
                  </a:moveTo>
                  <a:cubicBezTo>
                    <a:pt x="48" y="192"/>
                    <a:pt x="48" y="192"/>
                    <a:pt x="48" y="19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3" name="Rectangle 38"/>
            <p:cNvSpPr>
              <a:spLocks noChangeArrowheads="1"/>
            </p:cNvSpPr>
            <p:nvPr/>
          </p:nvSpPr>
          <p:spPr bwMode="auto">
            <a:xfrm>
              <a:off x="4111625" y="2076450"/>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4" name="Rectangle 39"/>
            <p:cNvSpPr>
              <a:spLocks noChangeArrowheads="1"/>
            </p:cNvSpPr>
            <p:nvPr/>
          </p:nvSpPr>
          <p:spPr bwMode="auto">
            <a:xfrm>
              <a:off x="4562475" y="2076450"/>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5" name="Rectangle 40"/>
            <p:cNvSpPr>
              <a:spLocks noChangeArrowheads="1"/>
            </p:cNvSpPr>
            <p:nvPr/>
          </p:nvSpPr>
          <p:spPr bwMode="auto">
            <a:xfrm>
              <a:off x="5375275" y="3879850"/>
              <a:ext cx="179388"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6" name="Rectangle 41"/>
            <p:cNvSpPr>
              <a:spLocks noChangeArrowheads="1"/>
            </p:cNvSpPr>
            <p:nvPr/>
          </p:nvSpPr>
          <p:spPr bwMode="auto">
            <a:xfrm>
              <a:off x="3932238" y="5953125"/>
              <a:ext cx="179388"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7" name="Rectangle 42"/>
            <p:cNvSpPr>
              <a:spLocks noChangeArrowheads="1"/>
            </p:cNvSpPr>
            <p:nvPr/>
          </p:nvSpPr>
          <p:spPr bwMode="auto">
            <a:xfrm>
              <a:off x="8620125" y="5953125"/>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8" name="Freeform 43"/>
            <p:cNvSpPr>
              <a:spLocks noEditPoints="1"/>
            </p:cNvSpPr>
            <p:nvPr/>
          </p:nvSpPr>
          <p:spPr bwMode="auto">
            <a:xfrm>
              <a:off x="4292600" y="2887663"/>
              <a:ext cx="4148138" cy="3246438"/>
            </a:xfrm>
            <a:custGeom>
              <a:avLst/>
              <a:gdLst>
                <a:gd name="T0" fmla="*/ 1032 w 1104"/>
                <a:gd name="T1" fmla="*/ 0 h 864"/>
                <a:gd name="T2" fmla="*/ 840 w 1104"/>
                <a:gd name="T3" fmla="*/ 0 h 864"/>
                <a:gd name="T4" fmla="*/ 816 w 1104"/>
                <a:gd name="T5" fmla="*/ 24 h 864"/>
                <a:gd name="T6" fmla="*/ 816 w 1104"/>
                <a:gd name="T7" fmla="*/ 144 h 864"/>
                <a:gd name="T8" fmla="*/ 648 w 1104"/>
                <a:gd name="T9" fmla="*/ 144 h 864"/>
                <a:gd name="T10" fmla="*/ 624 w 1104"/>
                <a:gd name="T11" fmla="*/ 168 h 864"/>
                <a:gd name="T12" fmla="*/ 624 w 1104"/>
                <a:gd name="T13" fmla="*/ 264 h 864"/>
                <a:gd name="T14" fmla="*/ 456 w 1104"/>
                <a:gd name="T15" fmla="*/ 264 h 864"/>
                <a:gd name="T16" fmla="*/ 432 w 1104"/>
                <a:gd name="T17" fmla="*/ 288 h 864"/>
                <a:gd name="T18" fmla="*/ 432 w 1104"/>
                <a:gd name="T19" fmla="*/ 384 h 864"/>
                <a:gd name="T20" fmla="*/ 264 w 1104"/>
                <a:gd name="T21" fmla="*/ 384 h 864"/>
                <a:gd name="T22" fmla="*/ 240 w 1104"/>
                <a:gd name="T23" fmla="*/ 408 h 864"/>
                <a:gd name="T24" fmla="*/ 240 w 1104"/>
                <a:gd name="T25" fmla="*/ 504 h 864"/>
                <a:gd name="T26" fmla="*/ 72 w 1104"/>
                <a:gd name="T27" fmla="*/ 504 h 864"/>
                <a:gd name="T28" fmla="*/ 48 w 1104"/>
                <a:gd name="T29" fmla="*/ 528 h 864"/>
                <a:gd name="T30" fmla="*/ 48 w 1104"/>
                <a:gd name="T31" fmla="*/ 816 h 864"/>
                <a:gd name="T32" fmla="*/ 0 w 1104"/>
                <a:gd name="T33" fmla="*/ 816 h 864"/>
                <a:gd name="T34" fmla="*/ 0 w 1104"/>
                <a:gd name="T35" fmla="*/ 864 h 864"/>
                <a:gd name="T36" fmla="*/ 1104 w 1104"/>
                <a:gd name="T37" fmla="*/ 864 h 864"/>
                <a:gd name="T38" fmla="*/ 1104 w 1104"/>
                <a:gd name="T39" fmla="*/ 816 h 864"/>
                <a:gd name="T40" fmla="*/ 1056 w 1104"/>
                <a:gd name="T41" fmla="*/ 816 h 864"/>
                <a:gd name="T42" fmla="*/ 1056 w 1104"/>
                <a:gd name="T43" fmla="*/ 24 h 864"/>
                <a:gd name="T44" fmla="*/ 1032 w 1104"/>
                <a:gd name="T45" fmla="*/ 0 h 864"/>
                <a:gd name="T46" fmla="*/ 96 w 1104"/>
                <a:gd name="T47" fmla="*/ 552 h 864"/>
                <a:gd name="T48" fmla="*/ 240 w 1104"/>
                <a:gd name="T49" fmla="*/ 552 h 864"/>
                <a:gd name="T50" fmla="*/ 240 w 1104"/>
                <a:gd name="T51" fmla="*/ 816 h 864"/>
                <a:gd name="T52" fmla="*/ 96 w 1104"/>
                <a:gd name="T53" fmla="*/ 816 h 864"/>
                <a:gd name="T54" fmla="*/ 96 w 1104"/>
                <a:gd name="T55" fmla="*/ 552 h 864"/>
                <a:gd name="T56" fmla="*/ 288 w 1104"/>
                <a:gd name="T57" fmla="*/ 432 h 864"/>
                <a:gd name="T58" fmla="*/ 432 w 1104"/>
                <a:gd name="T59" fmla="*/ 432 h 864"/>
                <a:gd name="T60" fmla="*/ 432 w 1104"/>
                <a:gd name="T61" fmla="*/ 816 h 864"/>
                <a:gd name="T62" fmla="*/ 288 w 1104"/>
                <a:gd name="T63" fmla="*/ 816 h 864"/>
                <a:gd name="T64" fmla="*/ 288 w 1104"/>
                <a:gd name="T65" fmla="*/ 432 h 864"/>
                <a:gd name="T66" fmla="*/ 480 w 1104"/>
                <a:gd name="T67" fmla="*/ 312 h 864"/>
                <a:gd name="T68" fmla="*/ 624 w 1104"/>
                <a:gd name="T69" fmla="*/ 312 h 864"/>
                <a:gd name="T70" fmla="*/ 624 w 1104"/>
                <a:gd name="T71" fmla="*/ 816 h 864"/>
                <a:gd name="T72" fmla="*/ 480 w 1104"/>
                <a:gd name="T73" fmla="*/ 816 h 864"/>
                <a:gd name="T74" fmla="*/ 480 w 1104"/>
                <a:gd name="T75" fmla="*/ 312 h 864"/>
                <a:gd name="T76" fmla="*/ 672 w 1104"/>
                <a:gd name="T77" fmla="*/ 192 h 864"/>
                <a:gd name="T78" fmla="*/ 816 w 1104"/>
                <a:gd name="T79" fmla="*/ 192 h 864"/>
                <a:gd name="T80" fmla="*/ 816 w 1104"/>
                <a:gd name="T81" fmla="*/ 816 h 864"/>
                <a:gd name="T82" fmla="*/ 672 w 1104"/>
                <a:gd name="T83" fmla="*/ 816 h 864"/>
                <a:gd name="T84" fmla="*/ 672 w 1104"/>
                <a:gd name="T85" fmla="*/ 192 h 864"/>
                <a:gd name="T86" fmla="*/ 864 w 1104"/>
                <a:gd name="T87" fmla="*/ 816 h 864"/>
                <a:gd name="T88" fmla="*/ 864 w 1104"/>
                <a:gd name="T89" fmla="*/ 48 h 864"/>
                <a:gd name="T90" fmla="*/ 1008 w 1104"/>
                <a:gd name="T91" fmla="*/ 48 h 864"/>
                <a:gd name="T92" fmla="*/ 1008 w 1104"/>
                <a:gd name="T93" fmla="*/ 816 h 864"/>
                <a:gd name="T94" fmla="*/ 864 w 1104"/>
                <a:gd name="T95" fmla="*/ 816 h 864"/>
                <a:gd name="T96" fmla="*/ 864 w 1104"/>
                <a:gd name="T97" fmla="*/ 816 h 864"/>
                <a:gd name="T98" fmla="*/ 864 w 1104"/>
                <a:gd name="T99" fmla="*/ 816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04" h="864">
                  <a:moveTo>
                    <a:pt x="1032" y="0"/>
                  </a:moveTo>
                  <a:cubicBezTo>
                    <a:pt x="840" y="0"/>
                    <a:pt x="840" y="0"/>
                    <a:pt x="840" y="0"/>
                  </a:cubicBezTo>
                  <a:cubicBezTo>
                    <a:pt x="827" y="0"/>
                    <a:pt x="816" y="11"/>
                    <a:pt x="816" y="24"/>
                  </a:cubicBezTo>
                  <a:cubicBezTo>
                    <a:pt x="816" y="144"/>
                    <a:pt x="816" y="144"/>
                    <a:pt x="816" y="144"/>
                  </a:cubicBezTo>
                  <a:cubicBezTo>
                    <a:pt x="648" y="144"/>
                    <a:pt x="648" y="144"/>
                    <a:pt x="648" y="144"/>
                  </a:cubicBezTo>
                  <a:cubicBezTo>
                    <a:pt x="635" y="144"/>
                    <a:pt x="624" y="155"/>
                    <a:pt x="624" y="168"/>
                  </a:cubicBezTo>
                  <a:cubicBezTo>
                    <a:pt x="624" y="264"/>
                    <a:pt x="624" y="264"/>
                    <a:pt x="624" y="264"/>
                  </a:cubicBezTo>
                  <a:cubicBezTo>
                    <a:pt x="456" y="264"/>
                    <a:pt x="456" y="264"/>
                    <a:pt x="456" y="264"/>
                  </a:cubicBezTo>
                  <a:cubicBezTo>
                    <a:pt x="443" y="264"/>
                    <a:pt x="432" y="275"/>
                    <a:pt x="432" y="288"/>
                  </a:cubicBezTo>
                  <a:cubicBezTo>
                    <a:pt x="432" y="384"/>
                    <a:pt x="432" y="384"/>
                    <a:pt x="432" y="384"/>
                  </a:cubicBezTo>
                  <a:cubicBezTo>
                    <a:pt x="264" y="384"/>
                    <a:pt x="264" y="384"/>
                    <a:pt x="264" y="384"/>
                  </a:cubicBezTo>
                  <a:cubicBezTo>
                    <a:pt x="251" y="384"/>
                    <a:pt x="240" y="395"/>
                    <a:pt x="240" y="408"/>
                  </a:cubicBezTo>
                  <a:cubicBezTo>
                    <a:pt x="240" y="504"/>
                    <a:pt x="240" y="504"/>
                    <a:pt x="240" y="504"/>
                  </a:cubicBezTo>
                  <a:cubicBezTo>
                    <a:pt x="72" y="504"/>
                    <a:pt x="72" y="504"/>
                    <a:pt x="72" y="504"/>
                  </a:cubicBezTo>
                  <a:cubicBezTo>
                    <a:pt x="59" y="504"/>
                    <a:pt x="48" y="515"/>
                    <a:pt x="48" y="528"/>
                  </a:cubicBezTo>
                  <a:cubicBezTo>
                    <a:pt x="48" y="816"/>
                    <a:pt x="48" y="816"/>
                    <a:pt x="48" y="816"/>
                  </a:cubicBezTo>
                  <a:cubicBezTo>
                    <a:pt x="0" y="816"/>
                    <a:pt x="0" y="816"/>
                    <a:pt x="0" y="816"/>
                  </a:cubicBezTo>
                  <a:cubicBezTo>
                    <a:pt x="0" y="864"/>
                    <a:pt x="0" y="864"/>
                    <a:pt x="0" y="864"/>
                  </a:cubicBezTo>
                  <a:cubicBezTo>
                    <a:pt x="1104" y="864"/>
                    <a:pt x="1104" y="864"/>
                    <a:pt x="1104" y="864"/>
                  </a:cubicBezTo>
                  <a:cubicBezTo>
                    <a:pt x="1104" y="816"/>
                    <a:pt x="1104" y="816"/>
                    <a:pt x="1104" y="816"/>
                  </a:cubicBezTo>
                  <a:cubicBezTo>
                    <a:pt x="1056" y="816"/>
                    <a:pt x="1056" y="816"/>
                    <a:pt x="1056" y="816"/>
                  </a:cubicBezTo>
                  <a:cubicBezTo>
                    <a:pt x="1056" y="24"/>
                    <a:pt x="1056" y="24"/>
                    <a:pt x="1056" y="24"/>
                  </a:cubicBezTo>
                  <a:cubicBezTo>
                    <a:pt x="1056" y="11"/>
                    <a:pt x="1045" y="0"/>
                    <a:pt x="1032" y="0"/>
                  </a:cubicBezTo>
                  <a:close/>
                  <a:moveTo>
                    <a:pt x="96" y="552"/>
                  </a:moveTo>
                  <a:cubicBezTo>
                    <a:pt x="240" y="552"/>
                    <a:pt x="240" y="552"/>
                    <a:pt x="240" y="552"/>
                  </a:cubicBezTo>
                  <a:cubicBezTo>
                    <a:pt x="240" y="816"/>
                    <a:pt x="240" y="816"/>
                    <a:pt x="240" y="816"/>
                  </a:cubicBezTo>
                  <a:cubicBezTo>
                    <a:pt x="96" y="816"/>
                    <a:pt x="96" y="816"/>
                    <a:pt x="96" y="816"/>
                  </a:cubicBezTo>
                  <a:lnTo>
                    <a:pt x="96" y="552"/>
                  </a:lnTo>
                  <a:close/>
                  <a:moveTo>
                    <a:pt x="288" y="432"/>
                  </a:moveTo>
                  <a:cubicBezTo>
                    <a:pt x="432" y="432"/>
                    <a:pt x="432" y="432"/>
                    <a:pt x="432" y="432"/>
                  </a:cubicBezTo>
                  <a:cubicBezTo>
                    <a:pt x="432" y="816"/>
                    <a:pt x="432" y="816"/>
                    <a:pt x="432" y="816"/>
                  </a:cubicBezTo>
                  <a:cubicBezTo>
                    <a:pt x="288" y="816"/>
                    <a:pt x="288" y="816"/>
                    <a:pt x="288" y="816"/>
                  </a:cubicBezTo>
                  <a:lnTo>
                    <a:pt x="288" y="432"/>
                  </a:lnTo>
                  <a:close/>
                  <a:moveTo>
                    <a:pt x="480" y="312"/>
                  </a:moveTo>
                  <a:cubicBezTo>
                    <a:pt x="624" y="312"/>
                    <a:pt x="624" y="312"/>
                    <a:pt x="624" y="312"/>
                  </a:cubicBezTo>
                  <a:cubicBezTo>
                    <a:pt x="624" y="816"/>
                    <a:pt x="624" y="816"/>
                    <a:pt x="624" y="816"/>
                  </a:cubicBezTo>
                  <a:cubicBezTo>
                    <a:pt x="480" y="816"/>
                    <a:pt x="480" y="816"/>
                    <a:pt x="480" y="816"/>
                  </a:cubicBezTo>
                  <a:lnTo>
                    <a:pt x="480" y="312"/>
                  </a:lnTo>
                  <a:close/>
                  <a:moveTo>
                    <a:pt x="672" y="192"/>
                  </a:moveTo>
                  <a:cubicBezTo>
                    <a:pt x="816" y="192"/>
                    <a:pt x="816" y="192"/>
                    <a:pt x="816" y="192"/>
                  </a:cubicBezTo>
                  <a:cubicBezTo>
                    <a:pt x="816" y="816"/>
                    <a:pt x="816" y="816"/>
                    <a:pt x="816" y="816"/>
                  </a:cubicBezTo>
                  <a:cubicBezTo>
                    <a:pt x="672" y="816"/>
                    <a:pt x="672" y="816"/>
                    <a:pt x="672" y="816"/>
                  </a:cubicBezTo>
                  <a:lnTo>
                    <a:pt x="672" y="192"/>
                  </a:lnTo>
                  <a:close/>
                  <a:moveTo>
                    <a:pt x="864" y="816"/>
                  </a:moveTo>
                  <a:cubicBezTo>
                    <a:pt x="864" y="48"/>
                    <a:pt x="864" y="48"/>
                    <a:pt x="864" y="48"/>
                  </a:cubicBezTo>
                  <a:cubicBezTo>
                    <a:pt x="1008" y="48"/>
                    <a:pt x="1008" y="48"/>
                    <a:pt x="1008" y="48"/>
                  </a:cubicBezTo>
                  <a:cubicBezTo>
                    <a:pt x="1008" y="816"/>
                    <a:pt x="1008" y="816"/>
                    <a:pt x="1008" y="816"/>
                  </a:cubicBezTo>
                  <a:lnTo>
                    <a:pt x="864" y="816"/>
                  </a:lnTo>
                  <a:close/>
                  <a:moveTo>
                    <a:pt x="864" y="816"/>
                  </a:moveTo>
                  <a:cubicBezTo>
                    <a:pt x="864" y="816"/>
                    <a:pt x="864" y="816"/>
                    <a:pt x="864" y="8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
        <p:nvSpPr>
          <p:cNvPr id="58"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3</a:t>
            </a:fld>
            <a:endParaRPr lang="en-IN"/>
          </a:p>
        </p:txBody>
      </p:sp>
    </p:spTree>
    <p:extLst>
      <p:ext uri="{BB962C8B-B14F-4D97-AF65-F5344CB8AC3E}">
        <p14:creationId xmlns:p14="http://schemas.microsoft.com/office/powerpoint/2010/main" val="31126630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288945875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121"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Motivation</a:t>
            </a:r>
            <a:endParaRPr lang="en-US" sz="2800" dirty="0">
              <a:latin typeface="Verdana" panose="020B0604030504040204" pitchFamily="34" charset="0"/>
              <a:ea typeface="Verdana" panose="020B0604030504040204" pitchFamily="34" charset="0"/>
            </a:endParaRPr>
          </a:p>
        </p:txBody>
      </p:sp>
      <p:sp>
        <p:nvSpPr>
          <p:cNvPr id="4" name="AutoShape 3"/>
          <p:cNvSpPr>
            <a:spLocks noChangeAspect="1" noChangeArrowheads="1" noTextEdit="1"/>
          </p:cNvSpPr>
          <p:nvPr/>
        </p:nvSpPr>
        <p:spPr bwMode="auto">
          <a:xfrm>
            <a:off x="535409" y="2339975"/>
            <a:ext cx="3508377" cy="3508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6" name="Freeform 5"/>
          <p:cNvSpPr>
            <a:spLocks noEditPoints="1"/>
          </p:cNvSpPr>
          <p:nvPr/>
        </p:nvSpPr>
        <p:spPr bwMode="auto">
          <a:xfrm>
            <a:off x="535409" y="2339975"/>
            <a:ext cx="3508377" cy="3508376"/>
          </a:xfrm>
          <a:custGeom>
            <a:avLst/>
            <a:gdLst>
              <a:gd name="T0" fmla="*/ 53 w 105"/>
              <a:gd name="T1" fmla="*/ 105 h 105"/>
              <a:gd name="T2" fmla="*/ 0 w 105"/>
              <a:gd name="T3" fmla="*/ 53 h 105"/>
              <a:gd name="T4" fmla="*/ 53 w 105"/>
              <a:gd name="T5" fmla="*/ 0 h 105"/>
              <a:gd name="T6" fmla="*/ 105 w 105"/>
              <a:gd name="T7" fmla="*/ 53 h 105"/>
              <a:gd name="T8" fmla="*/ 53 w 105"/>
              <a:gd name="T9" fmla="*/ 105 h 105"/>
              <a:gd name="T10" fmla="*/ 53 w 105"/>
              <a:gd name="T11" fmla="*/ 4 h 105"/>
              <a:gd name="T12" fmla="*/ 4 w 105"/>
              <a:gd name="T13" fmla="*/ 53 h 105"/>
              <a:gd name="T14" fmla="*/ 53 w 105"/>
              <a:gd name="T15" fmla="*/ 101 h 105"/>
              <a:gd name="T16" fmla="*/ 102 w 105"/>
              <a:gd name="T17" fmla="*/ 53 h 105"/>
              <a:gd name="T18" fmla="*/ 53 w 105"/>
              <a:gd name="T19" fmla="*/ 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105">
                <a:moveTo>
                  <a:pt x="53" y="105"/>
                </a:moveTo>
                <a:cubicBezTo>
                  <a:pt x="24" y="105"/>
                  <a:pt x="0" y="82"/>
                  <a:pt x="0" y="53"/>
                </a:cubicBezTo>
                <a:cubicBezTo>
                  <a:pt x="0" y="23"/>
                  <a:pt x="24" y="0"/>
                  <a:pt x="53" y="0"/>
                </a:cubicBezTo>
                <a:cubicBezTo>
                  <a:pt x="82" y="0"/>
                  <a:pt x="105" y="23"/>
                  <a:pt x="105" y="53"/>
                </a:cubicBezTo>
                <a:cubicBezTo>
                  <a:pt x="105" y="82"/>
                  <a:pt x="82" y="105"/>
                  <a:pt x="53" y="105"/>
                </a:cubicBezTo>
                <a:close/>
                <a:moveTo>
                  <a:pt x="53" y="4"/>
                </a:moveTo>
                <a:cubicBezTo>
                  <a:pt x="26" y="4"/>
                  <a:pt x="4" y="26"/>
                  <a:pt x="4" y="53"/>
                </a:cubicBezTo>
                <a:cubicBezTo>
                  <a:pt x="4" y="79"/>
                  <a:pt x="26" y="101"/>
                  <a:pt x="53" y="101"/>
                </a:cubicBezTo>
                <a:cubicBezTo>
                  <a:pt x="80" y="101"/>
                  <a:pt x="102" y="79"/>
                  <a:pt x="102" y="53"/>
                </a:cubicBezTo>
                <a:cubicBezTo>
                  <a:pt x="102" y="26"/>
                  <a:pt x="80" y="4"/>
                  <a:pt x="53" y="4"/>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 name="Freeform 6"/>
          <p:cNvSpPr>
            <a:spLocks/>
          </p:cNvSpPr>
          <p:nvPr/>
        </p:nvSpPr>
        <p:spPr bwMode="auto">
          <a:xfrm>
            <a:off x="535409" y="2339975"/>
            <a:ext cx="1767897" cy="1767897"/>
          </a:xfrm>
          <a:custGeom>
            <a:avLst/>
            <a:gdLst>
              <a:gd name="T0" fmla="*/ 4 w 53"/>
              <a:gd name="T1" fmla="*/ 53 h 53"/>
              <a:gd name="T2" fmla="*/ 0 w 53"/>
              <a:gd name="T3" fmla="*/ 53 h 53"/>
              <a:gd name="T4" fmla="*/ 53 w 53"/>
              <a:gd name="T5" fmla="*/ 0 h 53"/>
              <a:gd name="T6" fmla="*/ 53 w 53"/>
              <a:gd name="T7" fmla="*/ 4 h 53"/>
              <a:gd name="T8" fmla="*/ 4 w 53"/>
              <a:gd name="T9" fmla="*/ 53 h 53"/>
            </a:gdLst>
            <a:ahLst/>
            <a:cxnLst>
              <a:cxn ang="0">
                <a:pos x="T0" y="T1"/>
              </a:cxn>
              <a:cxn ang="0">
                <a:pos x="T2" y="T3"/>
              </a:cxn>
              <a:cxn ang="0">
                <a:pos x="T4" y="T5"/>
              </a:cxn>
              <a:cxn ang="0">
                <a:pos x="T6" y="T7"/>
              </a:cxn>
              <a:cxn ang="0">
                <a:pos x="T8" y="T9"/>
              </a:cxn>
            </a:cxnLst>
            <a:rect l="0" t="0" r="r" b="b"/>
            <a:pathLst>
              <a:path w="53" h="53">
                <a:moveTo>
                  <a:pt x="4" y="53"/>
                </a:moveTo>
                <a:cubicBezTo>
                  <a:pt x="0" y="53"/>
                  <a:pt x="0" y="53"/>
                  <a:pt x="0" y="53"/>
                </a:cubicBezTo>
                <a:cubicBezTo>
                  <a:pt x="0" y="23"/>
                  <a:pt x="24" y="0"/>
                  <a:pt x="53" y="0"/>
                </a:cubicBezTo>
                <a:cubicBezTo>
                  <a:pt x="53" y="4"/>
                  <a:pt x="53" y="4"/>
                  <a:pt x="53" y="4"/>
                </a:cubicBezTo>
                <a:cubicBezTo>
                  <a:pt x="26" y="4"/>
                  <a:pt x="4" y="26"/>
                  <a:pt x="4" y="53"/>
                </a:cubicBezTo>
                <a:close/>
              </a:path>
            </a:pathLst>
          </a:cu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8" name="Oval 7"/>
          <p:cNvSpPr>
            <a:spLocks noChangeArrowheads="1"/>
          </p:cNvSpPr>
          <p:nvPr/>
        </p:nvSpPr>
        <p:spPr bwMode="auto">
          <a:xfrm>
            <a:off x="508000" y="2339975"/>
            <a:ext cx="1123777" cy="1137486"/>
          </a:xfrm>
          <a:prstGeom prst="ellipse">
            <a:avLst/>
          </a:pr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59" name="AutoShape 3"/>
          <p:cNvSpPr>
            <a:spLocks noChangeAspect="1" noChangeArrowheads="1" noTextEdit="1"/>
          </p:cNvSpPr>
          <p:nvPr/>
        </p:nvSpPr>
        <p:spPr bwMode="auto">
          <a:xfrm>
            <a:off x="4388271" y="2339975"/>
            <a:ext cx="3508377" cy="3508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60" name="Freeform 59"/>
          <p:cNvSpPr>
            <a:spLocks noEditPoints="1"/>
          </p:cNvSpPr>
          <p:nvPr/>
        </p:nvSpPr>
        <p:spPr bwMode="auto">
          <a:xfrm>
            <a:off x="4388271" y="2339975"/>
            <a:ext cx="3508377" cy="3508376"/>
          </a:xfrm>
          <a:custGeom>
            <a:avLst/>
            <a:gdLst>
              <a:gd name="T0" fmla="*/ 53 w 105"/>
              <a:gd name="T1" fmla="*/ 105 h 105"/>
              <a:gd name="T2" fmla="*/ 0 w 105"/>
              <a:gd name="T3" fmla="*/ 53 h 105"/>
              <a:gd name="T4" fmla="*/ 53 w 105"/>
              <a:gd name="T5" fmla="*/ 0 h 105"/>
              <a:gd name="T6" fmla="*/ 105 w 105"/>
              <a:gd name="T7" fmla="*/ 53 h 105"/>
              <a:gd name="T8" fmla="*/ 53 w 105"/>
              <a:gd name="T9" fmla="*/ 105 h 105"/>
              <a:gd name="T10" fmla="*/ 53 w 105"/>
              <a:gd name="T11" fmla="*/ 4 h 105"/>
              <a:gd name="T12" fmla="*/ 4 w 105"/>
              <a:gd name="T13" fmla="*/ 53 h 105"/>
              <a:gd name="T14" fmla="*/ 53 w 105"/>
              <a:gd name="T15" fmla="*/ 101 h 105"/>
              <a:gd name="T16" fmla="*/ 102 w 105"/>
              <a:gd name="T17" fmla="*/ 53 h 105"/>
              <a:gd name="T18" fmla="*/ 53 w 105"/>
              <a:gd name="T19" fmla="*/ 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105">
                <a:moveTo>
                  <a:pt x="53" y="105"/>
                </a:moveTo>
                <a:cubicBezTo>
                  <a:pt x="24" y="105"/>
                  <a:pt x="0" y="82"/>
                  <a:pt x="0" y="53"/>
                </a:cubicBezTo>
                <a:cubicBezTo>
                  <a:pt x="0" y="23"/>
                  <a:pt x="24" y="0"/>
                  <a:pt x="53" y="0"/>
                </a:cubicBezTo>
                <a:cubicBezTo>
                  <a:pt x="82" y="0"/>
                  <a:pt x="105" y="23"/>
                  <a:pt x="105" y="53"/>
                </a:cubicBezTo>
                <a:cubicBezTo>
                  <a:pt x="105" y="82"/>
                  <a:pt x="82" y="105"/>
                  <a:pt x="53" y="105"/>
                </a:cubicBezTo>
                <a:close/>
                <a:moveTo>
                  <a:pt x="53" y="4"/>
                </a:moveTo>
                <a:cubicBezTo>
                  <a:pt x="26" y="4"/>
                  <a:pt x="4" y="26"/>
                  <a:pt x="4" y="53"/>
                </a:cubicBezTo>
                <a:cubicBezTo>
                  <a:pt x="4" y="79"/>
                  <a:pt x="26" y="101"/>
                  <a:pt x="53" y="101"/>
                </a:cubicBezTo>
                <a:cubicBezTo>
                  <a:pt x="80" y="101"/>
                  <a:pt x="102" y="79"/>
                  <a:pt x="102" y="53"/>
                </a:cubicBezTo>
                <a:cubicBezTo>
                  <a:pt x="102" y="26"/>
                  <a:pt x="80" y="4"/>
                  <a:pt x="53" y="4"/>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65" name="Freeform 64"/>
          <p:cNvSpPr>
            <a:spLocks/>
          </p:cNvSpPr>
          <p:nvPr/>
        </p:nvSpPr>
        <p:spPr bwMode="auto">
          <a:xfrm>
            <a:off x="4388271" y="2339975"/>
            <a:ext cx="1767897" cy="1767897"/>
          </a:xfrm>
          <a:custGeom>
            <a:avLst/>
            <a:gdLst>
              <a:gd name="T0" fmla="*/ 4 w 53"/>
              <a:gd name="T1" fmla="*/ 53 h 53"/>
              <a:gd name="T2" fmla="*/ 0 w 53"/>
              <a:gd name="T3" fmla="*/ 53 h 53"/>
              <a:gd name="T4" fmla="*/ 53 w 53"/>
              <a:gd name="T5" fmla="*/ 0 h 53"/>
              <a:gd name="T6" fmla="*/ 53 w 53"/>
              <a:gd name="T7" fmla="*/ 4 h 53"/>
              <a:gd name="T8" fmla="*/ 4 w 53"/>
              <a:gd name="T9" fmla="*/ 53 h 53"/>
            </a:gdLst>
            <a:ahLst/>
            <a:cxnLst>
              <a:cxn ang="0">
                <a:pos x="T0" y="T1"/>
              </a:cxn>
              <a:cxn ang="0">
                <a:pos x="T2" y="T3"/>
              </a:cxn>
              <a:cxn ang="0">
                <a:pos x="T4" y="T5"/>
              </a:cxn>
              <a:cxn ang="0">
                <a:pos x="T6" y="T7"/>
              </a:cxn>
              <a:cxn ang="0">
                <a:pos x="T8" y="T9"/>
              </a:cxn>
            </a:cxnLst>
            <a:rect l="0" t="0" r="r" b="b"/>
            <a:pathLst>
              <a:path w="53" h="53">
                <a:moveTo>
                  <a:pt x="4" y="53"/>
                </a:moveTo>
                <a:cubicBezTo>
                  <a:pt x="0" y="53"/>
                  <a:pt x="0" y="53"/>
                  <a:pt x="0" y="53"/>
                </a:cubicBezTo>
                <a:cubicBezTo>
                  <a:pt x="0" y="23"/>
                  <a:pt x="24" y="0"/>
                  <a:pt x="53" y="0"/>
                </a:cubicBezTo>
                <a:cubicBezTo>
                  <a:pt x="53" y="4"/>
                  <a:pt x="53" y="4"/>
                  <a:pt x="53" y="4"/>
                </a:cubicBezTo>
                <a:cubicBezTo>
                  <a:pt x="26" y="4"/>
                  <a:pt x="4" y="26"/>
                  <a:pt x="4" y="53"/>
                </a:cubicBezTo>
                <a:close/>
              </a:path>
            </a:pathLst>
          </a:cu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66" name="Oval 65"/>
          <p:cNvSpPr>
            <a:spLocks noChangeArrowheads="1"/>
          </p:cNvSpPr>
          <p:nvPr/>
        </p:nvSpPr>
        <p:spPr bwMode="auto">
          <a:xfrm>
            <a:off x="4360862" y="2339975"/>
            <a:ext cx="1123777" cy="1137486"/>
          </a:xfrm>
          <a:prstGeom prst="ellipse">
            <a:avLst/>
          </a:pr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80" name="AutoShape 3"/>
          <p:cNvSpPr>
            <a:spLocks noChangeAspect="1" noChangeArrowheads="1" noTextEdit="1"/>
          </p:cNvSpPr>
          <p:nvPr/>
        </p:nvSpPr>
        <p:spPr bwMode="auto">
          <a:xfrm>
            <a:off x="8241134" y="2339975"/>
            <a:ext cx="3508377" cy="3508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81" name="Freeform 80"/>
          <p:cNvSpPr>
            <a:spLocks noEditPoints="1"/>
          </p:cNvSpPr>
          <p:nvPr/>
        </p:nvSpPr>
        <p:spPr bwMode="auto">
          <a:xfrm>
            <a:off x="8241134" y="2339975"/>
            <a:ext cx="3508377" cy="3508376"/>
          </a:xfrm>
          <a:custGeom>
            <a:avLst/>
            <a:gdLst>
              <a:gd name="T0" fmla="*/ 53 w 105"/>
              <a:gd name="T1" fmla="*/ 105 h 105"/>
              <a:gd name="T2" fmla="*/ 0 w 105"/>
              <a:gd name="T3" fmla="*/ 53 h 105"/>
              <a:gd name="T4" fmla="*/ 53 w 105"/>
              <a:gd name="T5" fmla="*/ 0 h 105"/>
              <a:gd name="T6" fmla="*/ 105 w 105"/>
              <a:gd name="T7" fmla="*/ 53 h 105"/>
              <a:gd name="T8" fmla="*/ 53 w 105"/>
              <a:gd name="T9" fmla="*/ 105 h 105"/>
              <a:gd name="T10" fmla="*/ 53 w 105"/>
              <a:gd name="T11" fmla="*/ 4 h 105"/>
              <a:gd name="T12" fmla="*/ 4 w 105"/>
              <a:gd name="T13" fmla="*/ 53 h 105"/>
              <a:gd name="T14" fmla="*/ 53 w 105"/>
              <a:gd name="T15" fmla="*/ 101 h 105"/>
              <a:gd name="T16" fmla="*/ 102 w 105"/>
              <a:gd name="T17" fmla="*/ 53 h 105"/>
              <a:gd name="T18" fmla="*/ 53 w 105"/>
              <a:gd name="T19" fmla="*/ 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105">
                <a:moveTo>
                  <a:pt x="53" y="105"/>
                </a:moveTo>
                <a:cubicBezTo>
                  <a:pt x="24" y="105"/>
                  <a:pt x="0" y="82"/>
                  <a:pt x="0" y="53"/>
                </a:cubicBezTo>
                <a:cubicBezTo>
                  <a:pt x="0" y="23"/>
                  <a:pt x="24" y="0"/>
                  <a:pt x="53" y="0"/>
                </a:cubicBezTo>
                <a:cubicBezTo>
                  <a:pt x="82" y="0"/>
                  <a:pt x="105" y="23"/>
                  <a:pt x="105" y="53"/>
                </a:cubicBezTo>
                <a:cubicBezTo>
                  <a:pt x="105" y="82"/>
                  <a:pt x="82" y="105"/>
                  <a:pt x="53" y="105"/>
                </a:cubicBezTo>
                <a:close/>
                <a:moveTo>
                  <a:pt x="53" y="4"/>
                </a:moveTo>
                <a:cubicBezTo>
                  <a:pt x="26" y="4"/>
                  <a:pt x="4" y="26"/>
                  <a:pt x="4" y="53"/>
                </a:cubicBezTo>
                <a:cubicBezTo>
                  <a:pt x="4" y="79"/>
                  <a:pt x="26" y="101"/>
                  <a:pt x="53" y="101"/>
                </a:cubicBezTo>
                <a:cubicBezTo>
                  <a:pt x="80" y="101"/>
                  <a:pt x="102" y="79"/>
                  <a:pt x="102" y="53"/>
                </a:cubicBezTo>
                <a:cubicBezTo>
                  <a:pt x="102" y="26"/>
                  <a:pt x="80" y="4"/>
                  <a:pt x="53" y="4"/>
                </a:cubicBez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82" name="Freeform 81"/>
          <p:cNvSpPr>
            <a:spLocks/>
          </p:cNvSpPr>
          <p:nvPr/>
        </p:nvSpPr>
        <p:spPr bwMode="auto">
          <a:xfrm>
            <a:off x="8241134" y="2339975"/>
            <a:ext cx="1767897" cy="1767897"/>
          </a:xfrm>
          <a:custGeom>
            <a:avLst/>
            <a:gdLst>
              <a:gd name="T0" fmla="*/ 4 w 53"/>
              <a:gd name="T1" fmla="*/ 53 h 53"/>
              <a:gd name="T2" fmla="*/ 0 w 53"/>
              <a:gd name="T3" fmla="*/ 53 h 53"/>
              <a:gd name="T4" fmla="*/ 53 w 53"/>
              <a:gd name="T5" fmla="*/ 0 h 53"/>
              <a:gd name="T6" fmla="*/ 53 w 53"/>
              <a:gd name="T7" fmla="*/ 4 h 53"/>
              <a:gd name="T8" fmla="*/ 4 w 53"/>
              <a:gd name="T9" fmla="*/ 53 h 53"/>
            </a:gdLst>
            <a:ahLst/>
            <a:cxnLst>
              <a:cxn ang="0">
                <a:pos x="T0" y="T1"/>
              </a:cxn>
              <a:cxn ang="0">
                <a:pos x="T2" y="T3"/>
              </a:cxn>
              <a:cxn ang="0">
                <a:pos x="T4" y="T5"/>
              </a:cxn>
              <a:cxn ang="0">
                <a:pos x="T6" y="T7"/>
              </a:cxn>
              <a:cxn ang="0">
                <a:pos x="T8" y="T9"/>
              </a:cxn>
            </a:cxnLst>
            <a:rect l="0" t="0" r="r" b="b"/>
            <a:pathLst>
              <a:path w="53" h="53">
                <a:moveTo>
                  <a:pt x="4" y="53"/>
                </a:moveTo>
                <a:cubicBezTo>
                  <a:pt x="0" y="53"/>
                  <a:pt x="0" y="53"/>
                  <a:pt x="0" y="53"/>
                </a:cubicBezTo>
                <a:cubicBezTo>
                  <a:pt x="0" y="23"/>
                  <a:pt x="24" y="0"/>
                  <a:pt x="53" y="0"/>
                </a:cubicBezTo>
                <a:cubicBezTo>
                  <a:pt x="53" y="4"/>
                  <a:pt x="53" y="4"/>
                  <a:pt x="53" y="4"/>
                </a:cubicBezTo>
                <a:cubicBezTo>
                  <a:pt x="26" y="4"/>
                  <a:pt x="4" y="26"/>
                  <a:pt x="4" y="53"/>
                </a:cubicBezTo>
                <a:close/>
              </a:path>
            </a:pathLst>
          </a:cu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83" name="Oval 82"/>
          <p:cNvSpPr>
            <a:spLocks noChangeArrowheads="1"/>
          </p:cNvSpPr>
          <p:nvPr/>
        </p:nvSpPr>
        <p:spPr bwMode="auto">
          <a:xfrm>
            <a:off x="8213725" y="2339975"/>
            <a:ext cx="1123777" cy="1137486"/>
          </a:xfrm>
          <a:prstGeom prst="ellipse">
            <a:avLst/>
          </a:pr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84" name="Freeform 83"/>
          <p:cNvSpPr/>
          <p:nvPr/>
        </p:nvSpPr>
        <p:spPr>
          <a:xfrm>
            <a:off x="869009" y="3242973"/>
            <a:ext cx="2868594" cy="1846659"/>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algn="ctr" defTabSz="800100">
              <a:spcBef>
                <a:spcPct val="0"/>
              </a:spcBef>
              <a:spcAft>
                <a:spcPct val="35000"/>
              </a:spcAft>
            </a:pPr>
            <a:r>
              <a:rPr lang="en-US" sz="2000" dirty="0">
                <a:solidFill>
                  <a:schemeClr val="tx1"/>
                </a:solidFill>
                <a:latin typeface="Verdana" panose="020B0604030504040204" pitchFamily="34" charset="0"/>
                <a:ea typeface="Verdana" panose="020B0604030504040204" pitchFamily="34" charset="0"/>
                <a:cs typeface="Times New Roman" panose="02020603050405020304" pitchFamily="18" charset="0"/>
              </a:rPr>
              <a:t>Provide near </a:t>
            </a:r>
            <a:br>
              <a:rPr lang="en-US" sz="2000"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sz="2000" dirty="0">
                <a:solidFill>
                  <a:schemeClr val="tx1"/>
                </a:solidFill>
                <a:latin typeface="Verdana" panose="020B0604030504040204" pitchFamily="34" charset="0"/>
                <a:ea typeface="Verdana" panose="020B0604030504040204" pitchFamily="34" charset="0"/>
                <a:cs typeface="Times New Roman" panose="02020603050405020304" pitchFamily="18" charset="0"/>
              </a:rPr>
              <a:t>accurate prediction and data Visualization based on real data in a volatile Market Environment</a:t>
            </a:r>
          </a:p>
        </p:txBody>
      </p:sp>
      <p:sp>
        <p:nvSpPr>
          <p:cNvPr id="85" name="Freeform 84"/>
          <p:cNvSpPr/>
          <p:nvPr/>
        </p:nvSpPr>
        <p:spPr>
          <a:xfrm>
            <a:off x="4749280" y="3493811"/>
            <a:ext cx="2868594" cy="1231106"/>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algn="ctr" defTabSz="800100">
              <a:spcBef>
                <a:spcPct val="0"/>
              </a:spcBef>
              <a:spcAft>
                <a:spcPct val="35000"/>
              </a:spcAft>
            </a:pPr>
            <a:r>
              <a:rPr lang="en-US" sz="2000" dirty="0">
                <a:solidFill>
                  <a:schemeClr val="tx1"/>
                </a:solidFill>
                <a:latin typeface="Verdana" panose="020B0604030504040204" pitchFamily="34" charset="0"/>
                <a:ea typeface="Verdana" panose="020B0604030504040204" pitchFamily="34" charset="0"/>
                <a:cs typeface="Times New Roman" panose="02020603050405020304" pitchFamily="18" charset="0"/>
              </a:rPr>
              <a:t>To understand the limitations of using Machine Learning to in making predictions</a:t>
            </a:r>
          </a:p>
        </p:txBody>
      </p:sp>
      <p:sp>
        <p:nvSpPr>
          <p:cNvPr id="86" name="Freeform 85"/>
          <p:cNvSpPr/>
          <p:nvPr/>
        </p:nvSpPr>
        <p:spPr>
          <a:xfrm>
            <a:off x="8565209" y="3396861"/>
            <a:ext cx="2868594" cy="1538883"/>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algn="ctr" defTabSz="800100">
              <a:spcBef>
                <a:spcPct val="0"/>
              </a:spcBef>
              <a:spcAft>
                <a:spcPct val="35000"/>
              </a:spcAft>
            </a:pPr>
            <a:r>
              <a:rPr lang="en-US" sz="2000" dirty="0">
                <a:solidFill>
                  <a:schemeClr val="tx1"/>
                </a:solidFill>
                <a:latin typeface="Verdana" panose="020B0604030504040204" pitchFamily="34" charset="0"/>
                <a:ea typeface="Verdana" panose="020B0604030504040204" pitchFamily="34" charset="0"/>
                <a:cs typeface="Times New Roman" panose="02020603050405020304" pitchFamily="18" charset="0"/>
              </a:rPr>
              <a:t>To provide investors with insights in deciding when and in what stock to invest, </a:t>
            </a:r>
            <a:br>
              <a:rPr lang="en-US" sz="2000"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sz="2000" dirty="0">
                <a:solidFill>
                  <a:schemeClr val="tx1"/>
                </a:solidFill>
                <a:latin typeface="Verdana" panose="020B0604030504040204" pitchFamily="34" charset="0"/>
                <a:ea typeface="Verdana" panose="020B0604030504040204" pitchFamily="34" charset="0"/>
                <a:cs typeface="Times New Roman" panose="02020603050405020304" pitchFamily="18" charset="0"/>
              </a:rPr>
              <a:t>to maximize profit </a:t>
            </a:r>
          </a:p>
        </p:txBody>
      </p:sp>
      <p:grpSp>
        <p:nvGrpSpPr>
          <p:cNvPr id="90" name="Group 89"/>
          <p:cNvGrpSpPr/>
          <p:nvPr/>
        </p:nvGrpSpPr>
        <p:grpSpPr>
          <a:xfrm>
            <a:off x="781757" y="2657186"/>
            <a:ext cx="557212" cy="557212"/>
            <a:chOff x="3300413" y="633413"/>
            <a:chExt cx="5591175" cy="5591175"/>
          </a:xfrm>
          <a:solidFill>
            <a:schemeClr val="bg1"/>
          </a:solidFill>
        </p:grpSpPr>
        <p:sp>
          <p:nvSpPr>
            <p:cNvPr id="26" name="Freeform 11"/>
            <p:cNvSpPr>
              <a:spLocks noEditPoints="1"/>
            </p:cNvSpPr>
            <p:nvPr/>
          </p:nvSpPr>
          <p:spPr bwMode="auto">
            <a:xfrm>
              <a:off x="3300413" y="633413"/>
              <a:ext cx="5591175" cy="5591175"/>
            </a:xfrm>
            <a:custGeom>
              <a:avLst/>
              <a:gdLst>
                <a:gd name="T0" fmla="*/ 1344 w 1488"/>
                <a:gd name="T1" fmla="*/ 334 h 1488"/>
                <a:gd name="T2" fmla="*/ 1320 w 1488"/>
                <a:gd name="T3" fmla="*/ 0 h 1488"/>
                <a:gd name="T4" fmla="*/ 0 w 1488"/>
                <a:gd name="T5" fmla="*/ 168 h 1488"/>
                <a:gd name="T6" fmla="*/ 721 w 1488"/>
                <a:gd name="T7" fmla="*/ 1128 h 1488"/>
                <a:gd name="T8" fmla="*/ 1488 w 1488"/>
                <a:gd name="T9" fmla="*/ 1104 h 1488"/>
                <a:gd name="T10" fmla="*/ 1320 w 1488"/>
                <a:gd name="T11" fmla="*/ 48 h 1488"/>
                <a:gd name="T12" fmla="*/ 1320 w 1488"/>
                <a:gd name="T13" fmla="*/ 288 h 1488"/>
                <a:gd name="T14" fmla="*/ 1320 w 1488"/>
                <a:gd name="T15" fmla="*/ 48 h 1488"/>
                <a:gd name="T16" fmla="*/ 1159 w 1488"/>
                <a:gd name="T17" fmla="*/ 216 h 1488"/>
                <a:gd name="T18" fmla="*/ 1039 w 1488"/>
                <a:gd name="T19" fmla="*/ 415 h 1488"/>
                <a:gd name="T20" fmla="*/ 977 w 1488"/>
                <a:gd name="T21" fmla="*/ 415 h 1488"/>
                <a:gd name="T22" fmla="*/ 936 w 1488"/>
                <a:gd name="T23" fmla="*/ 336 h 1488"/>
                <a:gd name="T24" fmla="*/ 792 w 1488"/>
                <a:gd name="T25" fmla="*/ 336 h 1488"/>
                <a:gd name="T26" fmla="*/ 679 w 1488"/>
                <a:gd name="T27" fmla="*/ 487 h 1488"/>
                <a:gd name="T28" fmla="*/ 576 w 1488"/>
                <a:gd name="T29" fmla="*/ 552 h 1488"/>
                <a:gd name="T30" fmla="*/ 720 w 1488"/>
                <a:gd name="T31" fmla="*/ 552 h 1488"/>
                <a:gd name="T32" fmla="*/ 833 w 1488"/>
                <a:gd name="T33" fmla="*/ 401 h 1488"/>
                <a:gd name="T34" fmla="*/ 895 w 1488"/>
                <a:gd name="T35" fmla="*/ 401 h 1488"/>
                <a:gd name="T36" fmla="*/ 936 w 1488"/>
                <a:gd name="T37" fmla="*/ 480 h 1488"/>
                <a:gd name="T38" fmla="*/ 1080 w 1488"/>
                <a:gd name="T39" fmla="*/ 480 h 1488"/>
                <a:gd name="T40" fmla="*/ 1220 w 1488"/>
                <a:gd name="T41" fmla="*/ 302 h 1488"/>
                <a:gd name="T42" fmla="*/ 1296 w 1488"/>
                <a:gd name="T43" fmla="*/ 772 h 1488"/>
                <a:gd name="T44" fmla="*/ 816 w 1488"/>
                <a:gd name="T45" fmla="*/ 851 h 1488"/>
                <a:gd name="T46" fmla="*/ 672 w 1488"/>
                <a:gd name="T47" fmla="*/ 744 h 1488"/>
                <a:gd name="T48" fmla="*/ 727 w 1488"/>
                <a:gd name="T49" fmla="*/ 1032 h 1488"/>
                <a:gd name="T50" fmla="*/ 48 w 1488"/>
                <a:gd name="T51" fmla="*/ 1080 h 1488"/>
                <a:gd name="T52" fmla="*/ 1008 w 1488"/>
                <a:gd name="T53" fmla="*/ 456 h 1488"/>
                <a:gd name="T54" fmla="*/ 1008 w 1488"/>
                <a:gd name="T55" fmla="*/ 504 h 1488"/>
                <a:gd name="T56" fmla="*/ 1008 w 1488"/>
                <a:gd name="T57" fmla="*/ 456 h 1488"/>
                <a:gd name="T58" fmla="*/ 864 w 1488"/>
                <a:gd name="T59" fmla="*/ 312 h 1488"/>
                <a:gd name="T60" fmla="*/ 864 w 1488"/>
                <a:gd name="T61" fmla="*/ 360 h 1488"/>
                <a:gd name="T62" fmla="*/ 672 w 1488"/>
                <a:gd name="T63" fmla="*/ 552 h 1488"/>
                <a:gd name="T64" fmla="*/ 624 w 1488"/>
                <a:gd name="T65" fmla="*/ 552 h 1488"/>
                <a:gd name="T66" fmla="*/ 672 w 1488"/>
                <a:gd name="T67" fmla="*/ 552 h 1488"/>
                <a:gd name="T68" fmla="*/ 912 w 1488"/>
                <a:gd name="T69" fmla="*/ 1104 h 1488"/>
                <a:gd name="T70" fmla="*/ 1296 w 1488"/>
                <a:gd name="T71" fmla="*/ 1104 h 1488"/>
                <a:gd name="T72" fmla="*/ 768 w 1488"/>
                <a:gd name="T73" fmla="*/ 918 h 1488"/>
                <a:gd name="T74" fmla="*/ 720 w 1488"/>
                <a:gd name="T75" fmla="*/ 984 h 1488"/>
                <a:gd name="T76" fmla="*/ 768 w 1488"/>
                <a:gd name="T77" fmla="*/ 792 h 1488"/>
                <a:gd name="T78" fmla="*/ 1080 w 1488"/>
                <a:gd name="T79" fmla="*/ 769 h 1488"/>
                <a:gd name="T80" fmla="*/ 864 w 1488"/>
                <a:gd name="T81" fmla="*/ 1104 h 1488"/>
                <a:gd name="T82" fmla="*/ 802 w 1488"/>
                <a:gd name="T83" fmla="*/ 1251 h 1488"/>
                <a:gd name="T84" fmla="*/ 1080 w 1488"/>
                <a:gd name="T85" fmla="*/ 769 h 1488"/>
                <a:gd name="T86" fmla="*/ 826 w 1488"/>
                <a:gd name="T87" fmla="*/ 1292 h 1488"/>
                <a:gd name="T88" fmla="*/ 1104 w 1488"/>
                <a:gd name="T89" fmla="*/ 1344 h 1488"/>
                <a:gd name="T90" fmla="*/ 1382 w 1488"/>
                <a:gd name="T91" fmla="*/ 1292 h 1488"/>
                <a:gd name="T92" fmla="*/ 1406 w 1488"/>
                <a:gd name="T93" fmla="*/ 1251 h 1488"/>
                <a:gd name="T94" fmla="*/ 1344 w 1488"/>
                <a:gd name="T95" fmla="*/ 1104 h 1488"/>
                <a:gd name="T96" fmla="*/ 1128 w 1488"/>
                <a:gd name="T97" fmla="*/ 769 h 1488"/>
                <a:gd name="T98" fmla="*/ 1406 w 1488"/>
                <a:gd name="T99" fmla="*/ 1251 h 1488"/>
                <a:gd name="T100" fmla="*/ 1406 w 1488"/>
                <a:gd name="T101" fmla="*/ 1251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88" h="1488">
                  <a:moveTo>
                    <a:pt x="1344" y="805"/>
                  </a:moveTo>
                  <a:cubicBezTo>
                    <a:pt x="1344" y="334"/>
                    <a:pt x="1344" y="334"/>
                    <a:pt x="1344" y="334"/>
                  </a:cubicBezTo>
                  <a:cubicBezTo>
                    <a:pt x="1425" y="322"/>
                    <a:pt x="1488" y="252"/>
                    <a:pt x="1488" y="168"/>
                  </a:cubicBezTo>
                  <a:cubicBezTo>
                    <a:pt x="1488" y="75"/>
                    <a:pt x="1413" y="0"/>
                    <a:pt x="1320" y="0"/>
                  </a:cubicBezTo>
                  <a:cubicBezTo>
                    <a:pt x="1227" y="0"/>
                    <a:pt x="1152" y="75"/>
                    <a:pt x="1152" y="168"/>
                  </a:cubicBezTo>
                  <a:cubicBezTo>
                    <a:pt x="0" y="168"/>
                    <a:pt x="0" y="168"/>
                    <a:pt x="0" y="168"/>
                  </a:cubicBezTo>
                  <a:cubicBezTo>
                    <a:pt x="0" y="1128"/>
                    <a:pt x="0" y="1128"/>
                    <a:pt x="0" y="1128"/>
                  </a:cubicBezTo>
                  <a:cubicBezTo>
                    <a:pt x="721" y="1128"/>
                    <a:pt x="721" y="1128"/>
                    <a:pt x="721" y="1128"/>
                  </a:cubicBezTo>
                  <a:cubicBezTo>
                    <a:pt x="734" y="1329"/>
                    <a:pt x="900" y="1488"/>
                    <a:pt x="1104" y="1488"/>
                  </a:cubicBezTo>
                  <a:cubicBezTo>
                    <a:pt x="1316" y="1488"/>
                    <a:pt x="1488" y="1316"/>
                    <a:pt x="1488" y="1104"/>
                  </a:cubicBezTo>
                  <a:cubicBezTo>
                    <a:pt x="1488" y="983"/>
                    <a:pt x="1432" y="875"/>
                    <a:pt x="1344" y="805"/>
                  </a:cubicBezTo>
                  <a:close/>
                  <a:moveTo>
                    <a:pt x="1320" y="48"/>
                  </a:moveTo>
                  <a:cubicBezTo>
                    <a:pt x="1386" y="48"/>
                    <a:pt x="1440" y="102"/>
                    <a:pt x="1440" y="168"/>
                  </a:cubicBezTo>
                  <a:cubicBezTo>
                    <a:pt x="1440" y="234"/>
                    <a:pt x="1386" y="288"/>
                    <a:pt x="1320" y="288"/>
                  </a:cubicBezTo>
                  <a:cubicBezTo>
                    <a:pt x="1254" y="288"/>
                    <a:pt x="1200" y="234"/>
                    <a:pt x="1200" y="168"/>
                  </a:cubicBezTo>
                  <a:cubicBezTo>
                    <a:pt x="1200" y="102"/>
                    <a:pt x="1254" y="48"/>
                    <a:pt x="1320" y="48"/>
                  </a:cubicBezTo>
                  <a:close/>
                  <a:moveTo>
                    <a:pt x="48" y="216"/>
                  </a:moveTo>
                  <a:cubicBezTo>
                    <a:pt x="1159" y="216"/>
                    <a:pt x="1159" y="216"/>
                    <a:pt x="1159" y="216"/>
                  </a:cubicBezTo>
                  <a:cubicBezTo>
                    <a:pt x="1165" y="235"/>
                    <a:pt x="1174" y="253"/>
                    <a:pt x="1186" y="268"/>
                  </a:cubicBezTo>
                  <a:cubicBezTo>
                    <a:pt x="1039" y="415"/>
                    <a:pt x="1039" y="415"/>
                    <a:pt x="1039" y="415"/>
                  </a:cubicBezTo>
                  <a:cubicBezTo>
                    <a:pt x="1029" y="411"/>
                    <a:pt x="1019" y="408"/>
                    <a:pt x="1008" y="408"/>
                  </a:cubicBezTo>
                  <a:cubicBezTo>
                    <a:pt x="997" y="408"/>
                    <a:pt x="987" y="411"/>
                    <a:pt x="977" y="415"/>
                  </a:cubicBezTo>
                  <a:cubicBezTo>
                    <a:pt x="929" y="367"/>
                    <a:pt x="929" y="367"/>
                    <a:pt x="929" y="367"/>
                  </a:cubicBezTo>
                  <a:cubicBezTo>
                    <a:pt x="933" y="357"/>
                    <a:pt x="936" y="347"/>
                    <a:pt x="936" y="336"/>
                  </a:cubicBezTo>
                  <a:cubicBezTo>
                    <a:pt x="936" y="296"/>
                    <a:pt x="904" y="264"/>
                    <a:pt x="864" y="264"/>
                  </a:cubicBezTo>
                  <a:cubicBezTo>
                    <a:pt x="824" y="264"/>
                    <a:pt x="792" y="296"/>
                    <a:pt x="792" y="336"/>
                  </a:cubicBezTo>
                  <a:cubicBezTo>
                    <a:pt x="792" y="347"/>
                    <a:pt x="795" y="357"/>
                    <a:pt x="799" y="367"/>
                  </a:cubicBezTo>
                  <a:cubicBezTo>
                    <a:pt x="679" y="487"/>
                    <a:pt x="679" y="487"/>
                    <a:pt x="679" y="487"/>
                  </a:cubicBezTo>
                  <a:cubicBezTo>
                    <a:pt x="669" y="483"/>
                    <a:pt x="659" y="480"/>
                    <a:pt x="648" y="480"/>
                  </a:cubicBezTo>
                  <a:cubicBezTo>
                    <a:pt x="608" y="480"/>
                    <a:pt x="576" y="512"/>
                    <a:pt x="576" y="552"/>
                  </a:cubicBezTo>
                  <a:cubicBezTo>
                    <a:pt x="576" y="592"/>
                    <a:pt x="608" y="624"/>
                    <a:pt x="648" y="624"/>
                  </a:cubicBezTo>
                  <a:cubicBezTo>
                    <a:pt x="688" y="624"/>
                    <a:pt x="720" y="592"/>
                    <a:pt x="720" y="552"/>
                  </a:cubicBezTo>
                  <a:cubicBezTo>
                    <a:pt x="720" y="541"/>
                    <a:pt x="717" y="531"/>
                    <a:pt x="713" y="521"/>
                  </a:cubicBezTo>
                  <a:cubicBezTo>
                    <a:pt x="833" y="401"/>
                    <a:pt x="833" y="401"/>
                    <a:pt x="833" y="401"/>
                  </a:cubicBezTo>
                  <a:cubicBezTo>
                    <a:pt x="843" y="405"/>
                    <a:pt x="853" y="408"/>
                    <a:pt x="864" y="408"/>
                  </a:cubicBezTo>
                  <a:cubicBezTo>
                    <a:pt x="875" y="408"/>
                    <a:pt x="885" y="405"/>
                    <a:pt x="895" y="401"/>
                  </a:cubicBezTo>
                  <a:cubicBezTo>
                    <a:pt x="943" y="449"/>
                    <a:pt x="943" y="449"/>
                    <a:pt x="943" y="449"/>
                  </a:cubicBezTo>
                  <a:cubicBezTo>
                    <a:pt x="939" y="459"/>
                    <a:pt x="936" y="469"/>
                    <a:pt x="936" y="480"/>
                  </a:cubicBezTo>
                  <a:cubicBezTo>
                    <a:pt x="936" y="520"/>
                    <a:pt x="968" y="552"/>
                    <a:pt x="1008" y="552"/>
                  </a:cubicBezTo>
                  <a:cubicBezTo>
                    <a:pt x="1048" y="552"/>
                    <a:pt x="1080" y="520"/>
                    <a:pt x="1080" y="480"/>
                  </a:cubicBezTo>
                  <a:cubicBezTo>
                    <a:pt x="1080" y="469"/>
                    <a:pt x="1077" y="459"/>
                    <a:pt x="1073" y="449"/>
                  </a:cubicBezTo>
                  <a:cubicBezTo>
                    <a:pt x="1220" y="302"/>
                    <a:pt x="1220" y="302"/>
                    <a:pt x="1220" y="302"/>
                  </a:cubicBezTo>
                  <a:cubicBezTo>
                    <a:pt x="1242" y="319"/>
                    <a:pt x="1268" y="330"/>
                    <a:pt x="1296" y="334"/>
                  </a:cubicBezTo>
                  <a:cubicBezTo>
                    <a:pt x="1296" y="772"/>
                    <a:pt x="1296" y="772"/>
                    <a:pt x="1296" y="772"/>
                  </a:cubicBezTo>
                  <a:cubicBezTo>
                    <a:pt x="1239" y="739"/>
                    <a:pt x="1174" y="720"/>
                    <a:pt x="1104" y="720"/>
                  </a:cubicBezTo>
                  <a:cubicBezTo>
                    <a:pt x="989" y="720"/>
                    <a:pt x="886" y="771"/>
                    <a:pt x="816" y="851"/>
                  </a:cubicBezTo>
                  <a:cubicBezTo>
                    <a:pt x="816" y="744"/>
                    <a:pt x="816" y="744"/>
                    <a:pt x="816" y="744"/>
                  </a:cubicBezTo>
                  <a:cubicBezTo>
                    <a:pt x="672" y="744"/>
                    <a:pt x="672" y="744"/>
                    <a:pt x="672" y="744"/>
                  </a:cubicBezTo>
                  <a:cubicBezTo>
                    <a:pt x="672" y="1032"/>
                    <a:pt x="672" y="1032"/>
                    <a:pt x="672" y="1032"/>
                  </a:cubicBezTo>
                  <a:cubicBezTo>
                    <a:pt x="727" y="1032"/>
                    <a:pt x="727" y="1032"/>
                    <a:pt x="727" y="1032"/>
                  </a:cubicBezTo>
                  <a:cubicBezTo>
                    <a:pt x="724" y="1048"/>
                    <a:pt x="722" y="1064"/>
                    <a:pt x="721" y="1080"/>
                  </a:cubicBezTo>
                  <a:cubicBezTo>
                    <a:pt x="48" y="1080"/>
                    <a:pt x="48" y="1080"/>
                    <a:pt x="48" y="1080"/>
                  </a:cubicBezTo>
                  <a:lnTo>
                    <a:pt x="48" y="216"/>
                  </a:lnTo>
                  <a:close/>
                  <a:moveTo>
                    <a:pt x="1008" y="456"/>
                  </a:moveTo>
                  <a:cubicBezTo>
                    <a:pt x="1021" y="456"/>
                    <a:pt x="1032" y="467"/>
                    <a:pt x="1032" y="480"/>
                  </a:cubicBezTo>
                  <a:cubicBezTo>
                    <a:pt x="1032" y="493"/>
                    <a:pt x="1021" y="504"/>
                    <a:pt x="1008" y="504"/>
                  </a:cubicBezTo>
                  <a:cubicBezTo>
                    <a:pt x="995" y="504"/>
                    <a:pt x="984" y="493"/>
                    <a:pt x="984" y="480"/>
                  </a:cubicBezTo>
                  <a:cubicBezTo>
                    <a:pt x="984" y="467"/>
                    <a:pt x="995" y="456"/>
                    <a:pt x="1008" y="456"/>
                  </a:cubicBezTo>
                  <a:close/>
                  <a:moveTo>
                    <a:pt x="840" y="336"/>
                  </a:moveTo>
                  <a:cubicBezTo>
                    <a:pt x="840" y="323"/>
                    <a:pt x="851" y="312"/>
                    <a:pt x="864" y="312"/>
                  </a:cubicBezTo>
                  <a:cubicBezTo>
                    <a:pt x="877" y="312"/>
                    <a:pt x="888" y="323"/>
                    <a:pt x="888" y="336"/>
                  </a:cubicBezTo>
                  <a:cubicBezTo>
                    <a:pt x="888" y="349"/>
                    <a:pt x="877" y="360"/>
                    <a:pt x="864" y="360"/>
                  </a:cubicBezTo>
                  <a:cubicBezTo>
                    <a:pt x="851" y="360"/>
                    <a:pt x="840" y="349"/>
                    <a:pt x="840" y="336"/>
                  </a:cubicBezTo>
                  <a:close/>
                  <a:moveTo>
                    <a:pt x="672" y="552"/>
                  </a:moveTo>
                  <a:cubicBezTo>
                    <a:pt x="672" y="565"/>
                    <a:pt x="661" y="576"/>
                    <a:pt x="648" y="576"/>
                  </a:cubicBezTo>
                  <a:cubicBezTo>
                    <a:pt x="635" y="576"/>
                    <a:pt x="624" y="565"/>
                    <a:pt x="624" y="552"/>
                  </a:cubicBezTo>
                  <a:cubicBezTo>
                    <a:pt x="624" y="539"/>
                    <a:pt x="635" y="528"/>
                    <a:pt x="648" y="528"/>
                  </a:cubicBezTo>
                  <a:cubicBezTo>
                    <a:pt x="661" y="528"/>
                    <a:pt x="672" y="539"/>
                    <a:pt x="672" y="552"/>
                  </a:cubicBezTo>
                  <a:close/>
                  <a:moveTo>
                    <a:pt x="1104" y="1296"/>
                  </a:moveTo>
                  <a:cubicBezTo>
                    <a:pt x="998" y="1296"/>
                    <a:pt x="912" y="1210"/>
                    <a:pt x="912" y="1104"/>
                  </a:cubicBezTo>
                  <a:cubicBezTo>
                    <a:pt x="912" y="998"/>
                    <a:pt x="998" y="912"/>
                    <a:pt x="1104" y="912"/>
                  </a:cubicBezTo>
                  <a:cubicBezTo>
                    <a:pt x="1210" y="912"/>
                    <a:pt x="1296" y="998"/>
                    <a:pt x="1296" y="1104"/>
                  </a:cubicBezTo>
                  <a:cubicBezTo>
                    <a:pt x="1296" y="1210"/>
                    <a:pt x="1210" y="1296"/>
                    <a:pt x="1104" y="1296"/>
                  </a:cubicBezTo>
                  <a:close/>
                  <a:moveTo>
                    <a:pt x="768" y="918"/>
                  </a:moveTo>
                  <a:cubicBezTo>
                    <a:pt x="757" y="939"/>
                    <a:pt x="747" y="961"/>
                    <a:pt x="739" y="984"/>
                  </a:cubicBezTo>
                  <a:cubicBezTo>
                    <a:pt x="720" y="984"/>
                    <a:pt x="720" y="984"/>
                    <a:pt x="720" y="984"/>
                  </a:cubicBezTo>
                  <a:cubicBezTo>
                    <a:pt x="720" y="792"/>
                    <a:pt x="720" y="792"/>
                    <a:pt x="720" y="792"/>
                  </a:cubicBezTo>
                  <a:cubicBezTo>
                    <a:pt x="768" y="792"/>
                    <a:pt x="768" y="792"/>
                    <a:pt x="768" y="792"/>
                  </a:cubicBezTo>
                  <a:lnTo>
                    <a:pt x="768" y="918"/>
                  </a:lnTo>
                  <a:close/>
                  <a:moveTo>
                    <a:pt x="1080" y="769"/>
                  </a:moveTo>
                  <a:cubicBezTo>
                    <a:pt x="1080" y="865"/>
                    <a:pt x="1080" y="865"/>
                    <a:pt x="1080" y="865"/>
                  </a:cubicBezTo>
                  <a:cubicBezTo>
                    <a:pt x="959" y="877"/>
                    <a:pt x="864" y="980"/>
                    <a:pt x="864" y="1104"/>
                  </a:cubicBezTo>
                  <a:cubicBezTo>
                    <a:pt x="864" y="1139"/>
                    <a:pt x="872" y="1172"/>
                    <a:pt x="885" y="1202"/>
                  </a:cubicBezTo>
                  <a:cubicBezTo>
                    <a:pt x="802" y="1251"/>
                    <a:pt x="802" y="1251"/>
                    <a:pt x="802" y="1251"/>
                  </a:cubicBezTo>
                  <a:cubicBezTo>
                    <a:pt x="780" y="1206"/>
                    <a:pt x="768" y="1157"/>
                    <a:pt x="768" y="1104"/>
                  </a:cubicBezTo>
                  <a:cubicBezTo>
                    <a:pt x="768" y="927"/>
                    <a:pt x="906" y="782"/>
                    <a:pt x="1080" y="769"/>
                  </a:cubicBezTo>
                  <a:close/>
                  <a:moveTo>
                    <a:pt x="1104" y="1440"/>
                  </a:moveTo>
                  <a:cubicBezTo>
                    <a:pt x="988" y="1440"/>
                    <a:pt x="886" y="1381"/>
                    <a:pt x="826" y="1292"/>
                  </a:cubicBezTo>
                  <a:cubicBezTo>
                    <a:pt x="909" y="1244"/>
                    <a:pt x="909" y="1244"/>
                    <a:pt x="909" y="1244"/>
                  </a:cubicBezTo>
                  <a:cubicBezTo>
                    <a:pt x="953" y="1304"/>
                    <a:pt x="1024" y="1344"/>
                    <a:pt x="1104" y="1344"/>
                  </a:cubicBezTo>
                  <a:cubicBezTo>
                    <a:pt x="1184" y="1344"/>
                    <a:pt x="1255" y="1304"/>
                    <a:pt x="1299" y="1244"/>
                  </a:cubicBezTo>
                  <a:cubicBezTo>
                    <a:pt x="1382" y="1292"/>
                    <a:pt x="1382" y="1292"/>
                    <a:pt x="1382" y="1292"/>
                  </a:cubicBezTo>
                  <a:cubicBezTo>
                    <a:pt x="1322" y="1381"/>
                    <a:pt x="1220" y="1440"/>
                    <a:pt x="1104" y="1440"/>
                  </a:cubicBezTo>
                  <a:close/>
                  <a:moveTo>
                    <a:pt x="1406" y="1251"/>
                  </a:moveTo>
                  <a:cubicBezTo>
                    <a:pt x="1323" y="1202"/>
                    <a:pt x="1323" y="1202"/>
                    <a:pt x="1323" y="1202"/>
                  </a:cubicBezTo>
                  <a:cubicBezTo>
                    <a:pt x="1336" y="1172"/>
                    <a:pt x="1344" y="1139"/>
                    <a:pt x="1344" y="1104"/>
                  </a:cubicBezTo>
                  <a:cubicBezTo>
                    <a:pt x="1344" y="980"/>
                    <a:pt x="1249" y="877"/>
                    <a:pt x="1128" y="865"/>
                  </a:cubicBezTo>
                  <a:cubicBezTo>
                    <a:pt x="1128" y="769"/>
                    <a:pt x="1128" y="769"/>
                    <a:pt x="1128" y="769"/>
                  </a:cubicBezTo>
                  <a:cubicBezTo>
                    <a:pt x="1302" y="782"/>
                    <a:pt x="1440" y="927"/>
                    <a:pt x="1440" y="1104"/>
                  </a:cubicBezTo>
                  <a:cubicBezTo>
                    <a:pt x="1440" y="1157"/>
                    <a:pt x="1428" y="1206"/>
                    <a:pt x="1406" y="1251"/>
                  </a:cubicBezTo>
                  <a:close/>
                  <a:moveTo>
                    <a:pt x="1406" y="1251"/>
                  </a:moveTo>
                  <a:cubicBezTo>
                    <a:pt x="1406" y="1251"/>
                    <a:pt x="1406" y="1251"/>
                    <a:pt x="1406" y="12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 name="Freeform 12"/>
            <p:cNvSpPr>
              <a:spLocks noEditPoints="1"/>
            </p:cNvSpPr>
            <p:nvPr/>
          </p:nvSpPr>
          <p:spPr bwMode="auto">
            <a:xfrm>
              <a:off x="6907213" y="4240213"/>
              <a:ext cx="1082675" cy="1082675"/>
            </a:xfrm>
            <a:custGeom>
              <a:avLst/>
              <a:gdLst>
                <a:gd name="T0" fmla="*/ 144 w 288"/>
                <a:gd name="T1" fmla="*/ 0 h 288"/>
                <a:gd name="T2" fmla="*/ 0 w 288"/>
                <a:gd name="T3" fmla="*/ 144 h 288"/>
                <a:gd name="T4" fmla="*/ 144 w 288"/>
                <a:gd name="T5" fmla="*/ 288 h 288"/>
                <a:gd name="T6" fmla="*/ 288 w 288"/>
                <a:gd name="T7" fmla="*/ 144 h 288"/>
                <a:gd name="T8" fmla="*/ 144 w 288"/>
                <a:gd name="T9" fmla="*/ 0 h 288"/>
                <a:gd name="T10" fmla="*/ 144 w 288"/>
                <a:gd name="T11" fmla="*/ 240 h 288"/>
                <a:gd name="T12" fmla="*/ 48 w 288"/>
                <a:gd name="T13" fmla="*/ 144 h 288"/>
                <a:gd name="T14" fmla="*/ 144 w 288"/>
                <a:gd name="T15" fmla="*/ 48 h 288"/>
                <a:gd name="T16" fmla="*/ 240 w 288"/>
                <a:gd name="T17" fmla="*/ 144 h 288"/>
                <a:gd name="T18" fmla="*/ 144 w 288"/>
                <a:gd name="T19" fmla="*/ 240 h 288"/>
                <a:gd name="T20" fmla="*/ 144 w 288"/>
                <a:gd name="T21" fmla="*/ 240 h 288"/>
                <a:gd name="T22" fmla="*/ 144 w 288"/>
                <a:gd name="T23" fmla="*/ 24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8" h="288">
                  <a:moveTo>
                    <a:pt x="144" y="0"/>
                  </a:moveTo>
                  <a:cubicBezTo>
                    <a:pt x="65" y="0"/>
                    <a:pt x="0" y="65"/>
                    <a:pt x="0" y="144"/>
                  </a:cubicBezTo>
                  <a:cubicBezTo>
                    <a:pt x="0" y="223"/>
                    <a:pt x="65" y="288"/>
                    <a:pt x="144" y="288"/>
                  </a:cubicBezTo>
                  <a:cubicBezTo>
                    <a:pt x="223" y="288"/>
                    <a:pt x="288" y="223"/>
                    <a:pt x="288" y="144"/>
                  </a:cubicBezTo>
                  <a:cubicBezTo>
                    <a:pt x="288" y="65"/>
                    <a:pt x="223" y="0"/>
                    <a:pt x="144" y="0"/>
                  </a:cubicBezTo>
                  <a:close/>
                  <a:moveTo>
                    <a:pt x="144" y="240"/>
                  </a:moveTo>
                  <a:cubicBezTo>
                    <a:pt x="91" y="240"/>
                    <a:pt x="48" y="197"/>
                    <a:pt x="48" y="144"/>
                  </a:cubicBezTo>
                  <a:cubicBezTo>
                    <a:pt x="48" y="91"/>
                    <a:pt x="91" y="48"/>
                    <a:pt x="144" y="48"/>
                  </a:cubicBezTo>
                  <a:cubicBezTo>
                    <a:pt x="197" y="48"/>
                    <a:pt x="240" y="91"/>
                    <a:pt x="240" y="144"/>
                  </a:cubicBezTo>
                  <a:cubicBezTo>
                    <a:pt x="240" y="197"/>
                    <a:pt x="197" y="240"/>
                    <a:pt x="144" y="240"/>
                  </a:cubicBezTo>
                  <a:close/>
                  <a:moveTo>
                    <a:pt x="144" y="240"/>
                  </a:moveTo>
                  <a:cubicBezTo>
                    <a:pt x="144" y="240"/>
                    <a:pt x="144" y="240"/>
                    <a:pt x="144" y="2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8" name="Rectangle 13"/>
            <p:cNvSpPr>
              <a:spLocks noChangeArrowheads="1"/>
            </p:cNvSpPr>
            <p:nvPr/>
          </p:nvSpPr>
          <p:spPr bwMode="auto">
            <a:xfrm>
              <a:off x="3660776" y="1625601"/>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9" name="Rectangle 14"/>
            <p:cNvSpPr>
              <a:spLocks noChangeArrowheads="1"/>
            </p:cNvSpPr>
            <p:nvPr/>
          </p:nvSpPr>
          <p:spPr bwMode="auto">
            <a:xfrm>
              <a:off x="4021138" y="1625601"/>
              <a:ext cx="1263650"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0" name="Rectangle 15"/>
            <p:cNvSpPr>
              <a:spLocks noChangeArrowheads="1"/>
            </p:cNvSpPr>
            <p:nvPr/>
          </p:nvSpPr>
          <p:spPr bwMode="auto">
            <a:xfrm>
              <a:off x="3660776" y="1985963"/>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1" name="Rectangle 16"/>
            <p:cNvSpPr>
              <a:spLocks noChangeArrowheads="1"/>
            </p:cNvSpPr>
            <p:nvPr/>
          </p:nvSpPr>
          <p:spPr bwMode="auto">
            <a:xfrm>
              <a:off x="4021138" y="1985963"/>
              <a:ext cx="1263650"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2" name="Rectangle 17"/>
            <p:cNvSpPr>
              <a:spLocks noChangeArrowheads="1"/>
            </p:cNvSpPr>
            <p:nvPr/>
          </p:nvSpPr>
          <p:spPr bwMode="auto">
            <a:xfrm>
              <a:off x="3660776" y="2346326"/>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 name="Rectangle 18"/>
            <p:cNvSpPr>
              <a:spLocks noChangeArrowheads="1"/>
            </p:cNvSpPr>
            <p:nvPr/>
          </p:nvSpPr>
          <p:spPr bwMode="auto">
            <a:xfrm>
              <a:off x="4021138" y="2346326"/>
              <a:ext cx="1263650"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 name="Rectangle 19"/>
            <p:cNvSpPr>
              <a:spLocks noChangeArrowheads="1"/>
            </p:cNvSpPr>
            <p:nvPr/>
          </p:nvSpPr>
          <p:spPr bwMode="auto">
            <a:xfrm>
              <a:off x="3660776" y="2708276"/>
              <a:ext cx="180975"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 name="Rectangle 20"/>
            <p:cNvSpPr>
              <a:spLocks noChangeArrowheads="1"/>
            </p:cNvSpPr>
            <p:nvPr/>
          </p:nvSpPr>
          <p:spPr bwMode="auto">
            <a:xfrm>
              <a:off x="4021138" y="2708276"/>
              <a:ext cx="1263650"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6" name="Freeform 21"/>
            <p:cNvSpPr>
              <a:spLocks noEditPoints="1"/>
            </p:cNvSpPr>
            <p:nvPr/>
          </p:nvSpPr>
          <p:spPr bwMode="auto">
            <a:xfrm>
              <a:off x="3660776" y="3609976"/>
              <a:ext cx="541338" cy="901700"/>
            </a:xfrm>
            <a:custGeom>
              <a:avLst/>
              <a:gdLst>
                <a:gd name="T0" fmla="*/ 0 w 341"/>
                <a:gd name="T1" fmla="*/ 568 h 568"/>
                <a:gd name="T2" fmla="*/ 341 w 341"/>
                <a:gd name="T3" fmla="*/ 568 h 568"/>
                <a:gd name="T4" fmla="*/ 341 w 341"/>
                <a:gd name="T5" fmla="*/ 0 h 568"/>
                <a:gd name="T6" fmla="*/ 0 w 341"/>
                <a:gd name="T7" fmla="*/ 0 h 568"/>
                <a:gd name="T8" fmla="*/ 0 w 341"/>
                <a:gd name="T9" fmla="*/ 568 h 568"/>
                <a:gd name="T10" fmla="*/ 114 w 341"/>
                <a:gd name="T11" fmla="*/ 113 h 568"/>
                <a:gd name="T12" fmla="*/ 227 w 341"/>
                <a:gd name="T13" fmla="*/ 113 h 568"/>
                <a:gd name="T14" fmla="*/ 227 w 341"/>
                <a:gd name="T15" fmla="*/ 454 h 568"/>
                <a:gd name="T16" fmla="*/ 114 w 341"/>
                <a:gd name="T17" fmla="*/ 454 h 568"/>
                <a:gd name="T18" fmla="*/ 114 w 341"/>
                <a:gd name="T19" fmla="*/ 113 h 568"/>
                <a:gd name="T20" fmla="*/ 114 w 341"/>
                <a:gd name="T21" fmla="*/ 113 h 568"/>
                <a:gd name="T22" fmla="*/ 114 w 341"/>
                <a:gd name="T23" fmla="*/ 113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1" h="568">
                  <a:moveTo>
                    <a:pt x="0" y="568"/>
                  </a:moveTo>
                  <a:lnTo>
                    <a:pt x="341" y="568"/>
                  </a:lnTo>
                  <a:lnTo>
                    <a:pt x="341" y="0"/>
                  </a:lnTo>
                  <a:lnTo>
                    <a:pt x="0" y="0"/>
                  </a:lnTo>
                  <a:lnTo>
                    <a:pt x="0" y="568"/>
                  </a:lnTo>
                  <a:close/>
                  <a:moveTo>
                    <a:pt x="114" y="113"/>
                  </a:moveTo>
                  <a:lnTo>
                    <a:pt x="227" y="113"/>
                  </a:lnTo>
                  <a:lnTo>
                    <a:pt x="227" y="454"/>
                  </a:lnTo>
                  <a:lnTo>
                    <a:pt x="114" y="454"/>
                  </a:lnTo>
                  <a:lnTo>
                    <a:pt x="114" y="113"/>
                  </a:lnTo>
                  <a:close/>
                  <a:moveTo>
                    <a:pt x="114" y="113"/>
                  </a:moveTo>
                  <a:lnTo>
                    <a:pt x="114"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7" name="Freeform 22"/>
            <p:cNvSpPr>
              <a:spLocks noEditPoints="1"/>
            </p:cNvSpPr>
            <p:nvPr/>
          </p:nvSpPr>
          <p:spPr bwMode="auto">
            <a:xfrm>
              <a:off x="3660776" y="3609976"/>
              <a:ext cx="541338" cy="901700"/>
            </a:xfrm>
            <a:custGeom>
              <a:avLst/>
              <a:gdLst>
                <a:gd name="T0" fmla="*/ 0 w 341"/>
                <a:gd name="T1" fmla="*/ 568 h 568"/>
                <a:gd name="T2" fmla="*/ 341 w 341"/>
                <a:gd name="T3" fmla="*/ 568 h 568"/>
                <a:gd name="T4" fmla="*/ 341 w 341"/>
                <a:gd name="T5" fmla="*/ 0 h 568"/>
                <a:gd name="T6" fmla="*/ 0 w 341"/>
                <a:gd name="T7" fmla="*/ 0 h 568"/>
                <a:gd name="T8" fmla="*/ 0 w 341"/>
                <a:gd name="T9" fmla="*/ 568 h 568"/>
                <a:gd name="T10" fmla="*/ 114 w 341"/>
                <a:gd name="T11" fmla="*/ 113 h 568"/>
                <a:gd name="T12" fmla="*/ 227 w 341"/>
                <a:gd name="T13" fmla="*/ 113 h 568"/>
                <a:gd name="T14" fmla="*/ 227 w 341"/>
                <a:gd name="T15" fmla="*/ 454 h 568"/>
                <a:gd name="T16" fmla="*/ 114 w 341"/>
                <a:gd name="T17" fmla="*/ 454 h 568"/>
                <a:gd name="T18" fmla="*/ 114 w 341"/>
                <a:gd name="T19" fmla="*/ 113 h 568"/>
                <a:gd name="T20" fmla="*/ 114 w 341"/>
                <a:gd name="T21" fmla="*/ 113 h 568"/>
                <a:gd name="T22" fmla="*/ 114 w 341"/>
                <a:gd name="T23" fmla="*/ 113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1" h="568">
                  <a:moveTo>
                    <a:pt x="0" y="568"/>
                  </a:moveTo>
                  <a:lnTo>
                    <a:pt x="341" y="568"/>
                  </a:lnTo>
                  <a:lnTo>
                    <a:pt x="341" y="0"/>
                  </a:lnTo>
                  <a:lnTo>
                    <a:pt x="0" y="0"/>
                  </a:lnTo>
                  <a:lnTo>
                    <a:pt x="0" y="568"/>
                  </a:lnTo>
                  <a:moveTo>
                    <a:pt x="114" y="113"/>
                  </a:moveTo>
                  <a:lnTo>
                    <a:pt x="227" y="113"/>
                  </a:lnTo>
                  <a:lnTo>
                    <a:pt x="227" y="454"/>
                  </a:lnTo>
                  <a:lnTo>
                    <a:pt x="114" y="454"/>
                  </a:lnTo>
                  <a:lnTo>
                    <a:pt x="114" y="113"/>
                  </a:lnTo>
                  <a:moveTo>
                    <a:pt x="114" y="113"/>
                  </a:moveTo>
                  <a:lnTo>
                    <a:pt x="114" y="113"/>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8" name="Freeform 23"/>
            <p:cNvSpPr>
              <a:spLocks noEditPoints="1"/>
            </p:cNvSpPr>
            <p:nvPr/>
          </p:nvSpPr>
          <p:spPr bwMode="auto">
            <a:xfrm>
              <a:off x="4383088" y="3789363"/>
              <a:ext cx="539750" cy="722313"/>
            </a:xfrm>
            <a:custGeom>
              <a:avLst/>
              <a:gdLst>
                <a:gd name="T0" fmla="*/ 0 w 340"/>
                <a:gd name="T1" fmla="*/ 455 h 455"/>
                <a:gd name="T2" fmla="*/ 340 w 340"/>
                <a:gd name="T3" fmla="*/ 455 h 455"/>
                <a:gd name="T4" fmla="*/ 340 w 340"/>
                <a:gd name="T5" fmla="*/ 0 h 455"/>
                <a:gd name="T6" fmla="*/ 0 w 340"/>
                <a:gd name="T7" fmla="*/ 0 h 455"/>
                <a:gd name="T8" fmla="*/ 0 w 340"/>
                <a:gd name="T9" fmla="*/ 455 h 455"/>
                <a:gd name="T10" fmla="*/ 113 w 340"/>
                <a:gd name="T11" fmla="*/ 114 h 455"/>
                <a:gd name="T12" fmla="*/ 227 w 340"/>
                <a:gd name="T13" fmla="*/ 114 h 455"/>
                <a:gd name="T14" fmla="*/ 227 w 340"/>
                <a:gd name="T15" fmla="*/ 341 h 455"/>
                <a:gd name="T16" fmla="*/ 113 w 340"/>
                <a:gd name="T17" fmla="*/ 341 h 455"/>
                <a:gd name="T18" fmla="*/ 113 w 340"/>
                <a:gd name="T19" fmla="*/ 114 h 455"/>
                <a:gd name="T20" fmla="*/ 113 w 340"/>
                <a:gd name="T21" fmla="*/ 114 h 455"/>
                <a:gd name="T22" fmla="*/ 113 w 340"/>
                <a:gd name="T23" fmla="*/ 114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455">
                  <a:moveTo>
                    <a:pt x="0" y="455"/>
                  </a:moveTo>
                  <a:lnTo>
                    <a:pt x="340" y="455"/>
                  </a:lnTo>
                  <a:lnTo>
                    <a:pt x="340" y="0"/>
                  </a:lnTo>
                  <a:lnTo>
                    <a:pt x="0" y="0"/>
                  </a:lnTo>
                  <a:lnTo>
                    <a:pt x="0" y="455"/>
                  </a:lnTo>
                  <a:close/>
                  <a:moveTo>
                    <a:pt x="113" y="114"/>
                  </a:moveTo>
                  <a:lnTo>
                    <a:pt x="227" y="114"/>
                  </a:lnTo>
                  <a:lnTo>
                    <a:pt x="227" y="341"/>
                  </a:lnTo>
                  <a:lnTo>
                    <a:pt x="113" y="341"/>
                  </a:lnTo>
                  <a:lnTo>
                    <a:pt x="113" y="114"/>
                  </a:lnTo>
                  <a:close/>
                  <a:moveTo>
                    <a:pt x="113" y="114"/>
                  </a:moveTo>
                  <a:lnTo>
                    <a:pt x="113" y="1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87" name="Freeform 24"/>
            <p:cNvSpPr>
              <a:spLocks noEditPoints="1"/>
            </p:cNvSpPr>
            <p:nvPr/>
          </p:nvSpPr>
          <p:spPr bwMode="auto">
            <a:xfrm>
              <a:off x="4383088" y="3789363"/>
              <a:ext cx="539750" cy="722313"/>
            </a:xfrm>
            <a:custGeom>
              <a:avLst/>
              <a:gdLst>
                <a:gd name="T0" fmla="*/ 0 w 340"/>
                <a:gd name="T1" fmla="*/ 455 h 455"/>
                <a:gd name="T2" fmla="*/ 340 w 340"/>
                <a:gd name="T3" fmla="*/ 455 h 455"/>
                <a:gd name="T4" fmla="*/ 340 w 340"/>
                <a:gd name="T5" fmla="*/ 0 h 455"/>
                <a:gd name="T6" fmla="*/ 0 w 340"/>
                <a:gd name="T7" fmla="*/ 0 h 455"/>
                <a:gd name="T8" fmla="*/ 0 w 340"/>
                <a:gd name="T9" fmla="*/ 455 h 455"/>
                <a:gd name="T10" fmla="*/ 113 w 340"/>
                <a:gd name="T11" fmla="*/ 114 h 455"/>
                <a:gd name="T12" fmla="*/ 227 w 340"/>
                <a:gd name="T13" fmla="*/ 114 h 455"/>
                <a:gd name="T14" fmla="*/ 227 w 340"/>
                <a:gd name="T15" fmla="*/ 341 h 455"/>
                <a:gd name="T16" fmla="*/ 113 w 340"/>
                <a:gd name="T17" fmla="*/ 341 h 455"/>
                <a:gd name="T18" fmla="*/ 113 w 340"/>
                <a:gd name="T19" fmla="*/ 114 h 455"/>
                <a:gd name="T20" fmla="*/ 113 w 340"/>
                <a:gd name="T21" fmla="*/ 114 h 455"/>
                <a:gd name="T22" fmla="*/ 113 w 340"/>
                <a:gd name="T23" fmla="*/ 114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455">
                  <a:moveTo>
                    <a:pt x="0" y="455"/>
                  </a:moveTo>
                  <a:lnTo>
                    <a:pt x="340" y="455"/>
                  </a:lnTo>
                  <a:lnTo>
                    <a:pt x="340" y="0"/>
                  </a:lnTo>
                  <a:lnTo>
                    <a:pt x="0" y="0"/>
                  </a:lnTo>
                  <a:lnTo>
                    <a:pt x="0" y="455"/>
                  </a:lnTo>
                  <a:moveTo>
                    <a:pt x="113" y="114"/>
                  </a:moveTo>
                  <a:lnTo>
                    <a:pt x="227" y="114"/>
                  </a:lnTo>
                  <a:lnTo>
                    <a:pt x="227" y="341"/>
                  </a:lnTo>
                  <a:lnTo>
                    <a:pt x="113" y="341"/>
                  </a:lnTo>
                  <a:lnTo>
                    <a:pt x="113" y="114"/>
                  </a:lnTo>
                  <a:moveTo>
                    <a:pt x="113" y="114"/>
                  </a:moveTo>
                  <a:lnTo>
                    <a:pt x="113" y="11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88" name="Freeform 25"/>
            <p:cNvSpPr>
              <a:spLocks noEditPoints="1"/>
            </p:cNvSpPr>
            <p:nvPr/>
          </p:nvSpPr>
          <p:spPr bwMode="auto">
            <a:xfrm>
              <a:off x="5103813" y="3068638"/>
              <a:ext cx="541338" cy="1443038"/>
            </a:xfrm>
            <a:custGeom>
              <a:avLst/>
              <a:gdLst>
                <a:gd name="T0" fmla="*/ 0 w 341"/>
                <a:gd name="T1" fmla="*/ 909 h 909"/>
                <a:gd name="T2" fmla="*/ 341 w 341"/>
                <a:gd name="T3" fmla="*/ 909 h 909"/>
                <a:gd name="T4" fmla="*/ 341 w 341"/>
                <a:gd name="T5" fmla="*/ 0 h 909"/>
                <a:gd name="T6" fmla="*/ 0 w 341"/>
                <a:gd name="T7" fmla="*/ 0 h 909"/>
                <a:gd name="T8" fmla="*/ 0 w 341"/>
                <a:gd name="T9" fmla="*/ 909 h 909"/>
                <a:gd name="T10" fmla="*/ 114 w 341"/>
                <a:gd name="T11" fmla="*/ 113 h 909"/>
                <a:gd name="T12" fmla="*/ 227 w 341"/>
                <a:gd name="T13" fmla="*/ 113 h 909"/>
                <a:gd name="T14" fmla="*/ 227 w 341"/>
                <a:gd name="T15" fmla="*/ 795 h 909"/>
                <a:gd name="T16" fmla="*/ 114 w 341"/>
                <a:gd name="T17" fmla="*/ 795 h 909"/>
                <a:gd name="T18" fmla="*/ 114 w 341"/>
                <a:gd name="T19" fmla="*/ 113 h 909"/>
                <a:gd name="T20" fmla="*/ 114 w 341"/>
                <a:gd name="T21" fmla="*/ 113 h 909"/>
                <a:gd name="T22" fmla="*/ 114 w 341"/>
                <a:gd name="T23" fmla="*/ 113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1" h="909">
                  <a:moveTo>
                    <a:pt x="0" y="909"/>
                  </a:moveTo>
                  <a:lnTo>
                    <a:pt x="341" y="909"/>
                  </a:lnTo>
                  <a:lnTo>
                    <a:pt x="341" y="0"/>
                  </a:lnTo>
                  <a:lnTo>
                    <a:pt x="0" y="0"/>
                  </a:lnTo>
                  <a:lnTo>
                    <a:pt x="0" y="909"/>
                  </a:lnTo>
                  <a:close/>
                  <a:moveTo>
                    <a:pt x="114" y="113"/>
                  </a:moveTo>
                  <a:lnTo>
                    <a:pt x="227" y="113"/>
                  </a:lnTo>
                  <a:lnTo>
                    <a:pt x="227" y="795"/>
                  </a:lnTo>
                  <a:lnTo>
                    <a:pt x="114" y="795"/>
                  </a:lnTo>
                  <a:lnTo>
                    <a:pt x="114" y="113"/>
                  </a:lnTo>
                  <a:close/>
                  <a:moveTo>
                    <a:pt x="114" y="113"/>
                  </a:moveTo>
                  <a:lnTo>
                    <a:pt x="114"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89" name="Freeform 26"/>
            <p:cNvSpPr>
              <a:spLocks noEditPoints="1"/>
            </p:cNvSpPr>
            <p:nvPr/>
          </p:nvSpPr>
          <p:spPr bwMode="auto">
            <a:xfrm>
              <a:off x="5103813" y="3068638"/>
              <a:ext cx="541338" cy="1443038"/>
            </a:xfrm>
            <a:custGeom>
              <a:avLst/>
              <a:gdLst>
                <a:gd name="T0" fmla="*/ 0 w 341"/>
                <a:gd name="T1" fmla="*/ 909 h 909"/>
                <a:gd name="T2" fmla="*/ 341 w 341"/>
                <a:gd name="T3" fmla="*/ 909 h 909"/>
                <a:gd name="T4" fmla="*/ 341 w 341"/>
                <a:gd name="T5" fmla="*/ 0 h 909"/>
                <a:gd name="T6" fmla="*/ 0 w 341"/>
                <a:gd name="T7" fmla="*/ 0 h 909"/>
                <a:gd name="T8" fmla="*/ 0 w 341"/>
                <a:gd name="T9" fmla="*/ 909 h 909"/>
                <a:gd name="T10" fmla="*/ 114 w 341"/>
                <a:gd name="T11" fmla="*/ 113 h 909"/>
                <a:gd name="T12" fmla="*/ 227 w 341"/>
                <a:gd name="T13" fmla="*/ 113 h 909"/>
                <a:gd name="T14" fmla="*/ 227 w 341"/>
                <a:gd name="T15" fmla="*/ 795 h 909"/>
                <a:gd name="T16" fmla="*/ 114 w 341"/>
                <a:gd name="T17" fmla="*/ 795 h 909"/>
                <a:gd name="T18" fmla="*/ 114 w 341"/>
                <a:gd name="T19" fmla="*/ 113 h 909"/>
                <a:gd name="T20" fmla="*/ 114 w 341"/>
                <a:gd name="T21" fmla="*/ 113 h 909"/>
                <a:gd name="T22" fmla="*/ 114 w 341"/>
                <a:gd name="T23" fmla="*/ 113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1" h="909">
                  <a:moveTo>
                    <a:pt x="0" y="909"/>
                  </a:moveTo>
                  <a:lnTo>
                    <a:pt x="341" y="909"/>
                  </a:lnTo>
                  <a:lnTo>
                    <a:pt x="341" y="0"/>
                  </a:lnTo>
                  <a:lnTo>
                    <a:pt x="0" y="0"/>
                  </a:lnTo>
                  <a:lnTo>
                    <a:pt x="0" y="909"/>
                  </a:lnTo>
                  <a:moveTo>
                    <a:pt x="114" y="113"/>
                  </a:moveTo>
                  <a:lnTo>
                    <a:pt x="227" y="113"/>
                  </a:lnTo>
                  <a:lnTo>
                    <a:pt x="227" y="795"/>
                  </a:lnTo>
                  <a:lnTo>
                    <a:pt x="114" y="795"/>
                  </a:lnTo>
                  <a:lnTo>
                    <a:pt x="114" y="113"/>
                  </a:lnTo>
                  <a:moveTo>
                    <a:pt x="114" y="113"/>
                  </a:moveTo>
                  <a:lnTo>
                    <a:pt x="114" y="113"/>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104" name="Group 103"/>
          <p:cNvGrpSpPr/>
          <p:nvPr/>
        </p:nvGrpSpPr>
        <p:grpSpPr>
          <a:xfrm>
            <a:off x="4667956" y="2653924"/>
            <a:ext cx="509587" cy="509587"/>
            <a:chOff x="3300413" y="633413"/>
            <a:chExt cx="5591175" cy="5591175"/>
          </a:xfrm>
          <a:solidFill>
            <a:schemeClr val="bg1"/>
          </a:solidFill>
        </p:grpSpPr>
        <p:sp>
          <p:nvSpPr>
            <p:cNvPr id="94" name="Freeform 30"/>
            <p:cNvSpPr>
              <a:spLocks noEditPoints="1"/>
            </p:cNvSpPr>
            <p:nvPr/>
          </p:nvSpPr>
          <p:spPr bwMode="auto">
            <a:xfrm>
              <a:off x="3300413" y="633413"/>
              <a:ext cx="5591175" cy="5591175"/>
            </a:xfrm>
            <a:custGeom>
              <a:avLst/>
              <a:gdLst>
                <a:gd name="T0" fmla="*/ 1416 w 1488"/>
                <a:gd name="T1" fmla="*/ 399 h 1488"/>
                <a:gd name="T2" fmla="*/ 687 w 1488"/>
                <a:gd name="T3" fmla="*/ 384 h 1488"/>
                <a:gd name="T4" fmla="*/ 82 w 1488"/>
                <a:gd name="T5" fmla="*/ 391 h 1488"/>
                <a:gd name="T6" fmla="*/ 432 w 1488"/>
                <a:gd name="T7" fmla="*/ 1200 h 1488"/>
                <a:gd name="T8" fmla="*/ 240 w 1488"/>
                <a:gd name="T9" fmla="*/ 1362 h 1488"/>
                <a:gd name="T10" fmla="*/ 875 w 1488"/>
                <a:gd name="T11" fmla="*/ 1288 h 1488"/>
                <a:gd name="T12" fmla="*/ 1032 w 1488"/>
                <a:gd name="T13" fmla="*/ 1200 h 1488"/>
                <a:gd name="T14" fmla="*/ 1281 w 1488"/>
                <a:gd name="T15" fmla="*/ 854 h 1488"/>
                <a:gd name="T16" fmla="*/ 1488 w 1488"/>
                <a:gd name="T17" fmla="*/ 691 h 1488"/>
                <a:gd name="T18" fmla="*/ 1368 w 1488"/>
                <a:gd name="T19" fmla="*/ 351 h 1488"/>
                <a:gd name="T20" fmla="*/ 1085 w 1488"/>
                <a:gd name="T21" fmla="*/ 288 h 1488"/>
                <a:gd name="T22" fmla="*/ 792 w 1488"/>
                <a:gd name="T23" fmla="*/ 384 h 1488"/>
                <a:gd name="T24" fmla="*/ 925 w 1488"/>
                <a:gd name="T25" fmla="*/ 501 h 1488"/>
                <a:gd name="T26" fmla="*/ 1057 w 1488"/>
                <a:gd name="T27" fmla="*/ 575 h 1488"/>
                <a:gd name="T28" fmla="*/ 1269 w 1488"/>
                <a:gd name="T29" fmla="*/ 676 h 1488"/>
                <a:gd name="T30" fmla="*/ 816 w 1488"/>
                <a:gd name="T31" fmla="*/ 624 h 1488"/>
                <a:gd name="T32" fmla="*/ 696 w 1488"/>
                <a:gd name="T33" fmla="*/ 840 h 1488"/>
                <a:gd name="T34" fmla="*/ 552 w 1488"/>
                <a:gd name="T35" fmla="*/ 840 h 1488"/>
                <a:gd name="T36" fmla="*/ 408 w 1488"/>
                <a:gd name="T37" fmla="*/ 814 h 1488"/>
                <a:gd name="T38" fmla="*/ 672 w 1488"/>
                <a:gd name="T39" fmla="*/ 432 h 1488"/>
                <a:gd name="T40" fmla="*/ 480 w 1488"/>
                <a:gd name="T41" fmla="*/ 672 h 1488"/>
                <a:gd name="T42" fmla="*/ 312 w 1488"/>
                <a:gd name="T43" fmla="*/ 336 h 1488"/>
                <a:gd name="T44" fmla="*/ 312 w 1488"/>
                <a:gd name="T45" fmla="*/ 288 h 1488"/>
                <a:gd name="T46" fmla="*/ 360 w 1488"/>
                <a:gd name="T47" fmla="*/ 384 h 1488"/>
                <a:gd name="T48" fmla="*/ 648 w 1488"/>
                <a:gd name="T49" fmla="*/ 313 h 1488"/>
                <a:gd name="T50" fmla="*/ 456 w 1488"/>
                <a:gd name="T51" fmla="*/ 384 h 1488"/>
                <a:gd name="T52" fmla="*/ 408 w 1488"/>
                <a:gd name="T53" fmla="*/ 288 h 1488"/>
                <a:gd name="T54" fmla="*/ 264 w 1488"/>
                <a:gd name="T55" fmla="*/ 192 h 1488"/>
                <a:gd name="T56" fmla="*/ 312 w 1488"/>
                <a:gd name="T57" fmla="*/ 576 h 1488"/>
                <a:gd name="T58" fmla="*/ 384 w 1488"/>
                <a:gd name="T59" fmla="*/ 48 h 1488"/>
                <a:gd name="T60" fmla="*/ 552 w 1488"/>
                <a:gd name="T61" fmla="*/ 288 h 1488"/>
                <a:gd name="T62" fmla="*/ 432 w 1488"/>
                <a:gd name="T63" fmla="*/ 1296 h 1488"/>
                <a:gd name="T64" fmla="*/ 342 w 1488"/>
                <a:gd name="T65" fmla="*/ 1296 h 1488"/>
                <a:gd name="T66" fmla="*/ 864 w 1488"/>
                <a:gd name="T67" fmla="*/ 1440 h 1488"/>
                <a:gd name="T68" fmla="*/ 849 w 1488"/>
                <a:gd name="T69" fmla="*/ 1344 h 1488"/>
                <a:gd name="T70" fmla="*/ 672 w 1488"/>
                <a:gd name="T71" fmla="*/ 1344 h 1488"/>
                <a:gd name="T72" fmla="*/ 672 w 1488"/>
                <a:gd name="T73" fmla="*/ 1344 h 1488"/>
                <a:gd name="T74" fmla="*/ 48 w 1488"/>
                <a:gd name="T75" fmla="*/ 1008 h 1488"/>
                <a:gd name="T76" fmla="*/ 744 w 1488"/>
                <a:gd name="T77" fmla="*/ 1104 h 1488"/>
                <a:gd name="T78" fmla="*/ 1104 w 1488"/>
                <a:gd name="T79" fmla="*/ 1080 h 1488"/>
                <a:gd name="T80" fmla="*/ 744 w 1488"/>
                <a:gd name="T81" fmla="*/ 1056 h 1488"/>
                <a:gd name="T82" fmla="*/ 624 w 1488"/>
                <a:gd name="T83" fmla="*/ 1056 h 1488"/>
                <a:gd name="T84" fmla="*/ 624 w 1488"/>
                <a:gd name="T85" fmla="*/ 1056 h 1488"/>
                <a:gd name="T86" fmla="*/ 384 w 1488"/>
                <a:gd name="T87" fmla="*/ 1008 h 1488"/>
                <a:gd name="T88" fmla="*/ 48 w 1488"/>
                <a:gd name="T89" fmla="*/ 960 h 1488"/>
                <a:gd name="T90" fmla="*/ 240 w 1488"/>
                <a:gd name="T91" fmla="*/ 610 h 1488"/>
                <a:gd name="T92" fmla="*/ 432 w 1488"/>
                <a:gd name="T93" fmla="*/ 912 h 1488"/>
                <a:gd name="T94" fmla="*/ 624 w 1488"/>
                <a:gd name="T95" fmla="*/ 768 h 1488"/>
                <a:gd name="T96" fmla="*/ 792 w 1488"/>
                <a:gd name="T97" fmla="*/ 840 h 1488"/>
                <a:gd name="T98" fmla="*/ 925 w 1488"/>
                <a:gd name="T99" fmla="*/ 699 h 1488"/>
                <a:gd name="T100" fmla="*/ 1085 w 1488"/>
                <a:gd name="T101" fmla="*/ 912 h 1488"/>
                <a:gd name="T102" fmla="*/ 1393 w 1488"/>
                <a:gd name="T103" fmla="*/ 665 h 1488"/>
                <a:gd name="T104" fmla="*/ 1325 w 1488"/>
                <a:gd name="T105" fmla="*/ 824 h 1488"/>
                <a:gd name="T106" fmla="*/ 1123 w 1488"/>
                <a:gd name="T107" fmla="*/ 864 h 1488"/>
                <a:gd name="T108" fmla="*/ 1027 w 1488"/>
                <a:gd name="T109" fmla="*/ 824 h 1488"/>
                <a:gd name="T110" fmla="*/ 972 w 1488"/>
                <a:gd name="T111" fmla="*/ 672 h 1488"/>
                <a:gd name="T112" fmla="*/ 1340 w 1488"/>
                <a:gd name="T113" fmla="*/ 564 h 1488"/>
                <a:gd name="T114" fmla="*/ 973 w 1488"/>
                <a:gd name="T115" fmla="*/ 526 h 1488"/>
                <a:gd name="T116" fmla="*/ 1079 w 1488"/>
                <a:gd name="T117" fmla="*/ 407 h 1488"/>
                <a:gd name="T118" fmla="*/ 1244 w 1488"/>
                <a:gd name="T119" fmla="*/ 395 h 1488"/>
                <a:gd name="T120" fmla="*/ 1369 w 1488"/>
                <a:gd name="T121" fmla="*/ 503 h 1488"/>
                <a:gd name="T122" fmla="*/ 1440 w 1488"/>
                <a:gd name="T123" fmla="*/ 653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88" h="1488">
                  <a:moveTo>
                    <a:pt x="1488" y="509"/>
                  </a:moveTo>
                  <a:cubicBezTo>
                    <a:pt x="1430" y="495"/>
                    <a:pt x="1430" y="495"/>
                    <a:pt x="1430" y="495"/>
                  </a:cubicBezTo>
                  <a:cubicBezTo>
                    <a:pt x="1461" y="444"/>
                    <a:pt x="1461" y="444"/>
                    <a:pt x="1461" y="444"/>
                  </a:cubicBezTo>
                  <a:cubicBezTo>
                    <a:pt x="1416" y="399"/>
                    <a:pt x="1416" y="399"/>
                    <a:pt x="1416" y="399"/>
                  </a:cubicBezTo>
                  <a:cubicBezTo>
                    <a:pt x="1416" y="0"/>
                    <a:pt x="1416" y="0"/>
                    <a:pt x="1416" y="0"/>
                  </a:cubicBezTo>
                  <a:cubicBezTo>
                    <a:pt x="744" y="0"/>
                    <a:pt x="744" y="0"/>
                    <a:pt x="744" y="0"/>
                  </a:cubicBezTo>
                  <a:cubicBezTo>
                    <a:pt x="744" y="384"/>
                    <a:pt x="744" y="384"/>
                    <a:pt x="744" y="384"/>
                  </a:cubicBezTo>
                  <a:cubicBezTo>
                    <a:pt x="687" y="384"/>
                    <a:pt x="687" y="384"/>
                    <a:pt x="687" y="384"/>
                  </a:cubicBezTo>
                  <a:cubicBezTo>
                    <a:pt x="693" y="361"/>
                    <a:pt x="696" y="337"/>
                    <a:pt x="696" y="312"/>
                  </a:cubicBezTo>
                  <a:cubicBezTo>
                    <a:pt x="696" y="140"/>
                    <a:pt x="556" y="0"/>
                    <a:pt x="384" y="0"/>
                  </a:cubicBezTo>
                  <a:cubicBezTo>
                    <a:pt x="212" y="0"/>
                    <a:pt x="72" y="140"/>
                    <a:pt x="72" y="313"/>
                  </a:cubicBezTo>
                  <a:cubicBezTo>
                    <a:pt x="72" y="339"/>
                    <a:pt x="76" y="365"/>
                    <a:pt x="82" y="391"/>
                  </a:cubicBezTo>
                  <a:cubicBezTo>
                    <a:pt x="34" y="407"/>
                    <a:pt x="0" y="452"/>
                    <a:pt x="0" y="504"/>
                  </a:cubicBezTo>
                  <a:cubicBezTo>
                    <a:pt x="0" y="1080"/>
                    <a:pt x="0" y="1080"/>
                    <a:pt x="0" y="1080"/>
                  </a:cubicBezTo>
                  <a:cubicBezTo>
                    <a:pt x="0" y="1146"/>
                    <a:pt x="54" y="1200"/>
                    <a:pt x="120" y="1200"/>
                  </a:cubicBezTo>
                  <a:cubicBezTo>
                    <a:pt x="432" y="1200"/>
                    <a:pt x="432" y="1200"/>
                    <a:pt x="432" y="1200"/>
                  </a:cubicBezTo>
                  <a:cubicBezTo>
                    <a:pt x="432" y="1248"/>
                    <a:pt x="432" y="1248"/>
                    <a:pt x="432" y="1248"/>
                  </a:cubicBezTo>
                  <a:cubicBezTo>
                    <a:pt x="342" y="1248"/>
                    <a:pt x="342" y="1248"/>
                    <a:pt x="342" y="1248"/>
                  </a:cubicBezTo>
                  <a:cubicBezTo>
                    <a:pt x="314" y="1248"/>
                    <a:pt x="290" y="1263"/>
                    <a:pt x="277" y="1288"/>
                  </a:cubicBezTo>
                  <a:cubicBezTo>
                    <a:pt x="240" y="1362"/>
                    <a:pt x="240" y="1362"/>
                    <a:pt x="240" y="1362"/>
                  </a:cubicBezTo>
                  <a:cubicBezTo>
                    <a:pt x="240" y="1488"/>
                    <a:pt x="240" y="1488"/>
                    <a:pt x="240" y="1488"/>
                  </a:cubicBezTo>
                  <a:cubicBezTo>
                    <a:pt x="912" y="1488"/>
                    <a:pt x="912" y="1488"/>
                    <a:pt x="912" y="1488"/>
                  </a:cubicBezTo>
                  <a:cubicBezTo>
                    <a:pt x="912" y="1362"/>
                    <a:pt x="912" y="1362"/>
                    <a:pt x="912" y="1362"/>
                  </a:cubicBezTo>
                  <a:cubicBezTo>
                    <a:pt x="875" y="1288"/>
                    <a:pt x="875" y="1288"/>
                    <a:pt x="875" y="1288"/>
                  </a:cubicBezTo>
                  <a:cubicBezTo>
                    <a:pt x="862" y="1263"/>
                    <a:pt x="838" y="1248"/>
                    <a:pt x="810" y="1248"/>
                  </a:cubicBezTo>
                  <a:cubicBezTo>
                    <a:pt x="720" y="1248"/>
                    <a:pt x="720" y="1248"/>
                    <a:pt x="720" y="1248"/>
                  </a:cubicBezTo>
                  <a:cubicBezTo>
                    <a:pt x="720" y="1200"/>
                    <a:pt x="720" y="1200"/>
                    <a:pt x="720" y="1200"/>
                  </a:cubicBezTo>
                  <a:cubicBezTo>
                    <a:pt x="1032" y="1200"/>
                    <a:pt x="1032" y="1200"/>
                    <a:pt x="1032" y="1200"/>
                  </a:cubicBezTo>
                  <a:cubicBezTo>
                    <a:pt x="1098" y="1200"/>
                    <a:pt x="1152" y="1146"/>
                    <a:pt x="1152" y="1080"/>
                  </a:cubicBezTo>
                  <a:cubicBezTo>
                    <a:pt x="1152" y="912"/>
                    <a:pt x="1152" y="912"/>
                    <a:pt x="1152" y="912"/>
                  </a:cubicBezTo>
                  <a:cubicBezTo>
                    <a:pt x="1267" y="912"/>
                    <a:pt x="1267" y="912"/>
                    <a:pt x="1267" y="912"/>
                  </a:cubicBezTo>
                  <a:cubicBezTo>
                    <a:pt x="1281" y="854"/>
                    <a:pt x="1281" y="854"/>
                    <a:pt x="1281" y="854"/>
                  </a:cubicBezTo>
                  <a:cubicBezTo>
                    <a:pt x="1332" y="885"/>
                    <a:pt x="1332" y="885"/>
                    <a:pt x="1332" y="885"/>
                  </a:cubicBezTo>
                  <a:cubicBezTo>
                    <a:pt x="1461" y="756"/>
                    <a:pt x="1461" y="756"/>
                    <a:pt x="1461" y="756"/>
                  </a:cubicBezTo>
                  <a:cubicBezTo>
                    <a:pt x="1430" y="705"/>
                    <a:pt x="1430" y="705"/>
                    <a:pt x="1430" y="705"/>
                  </a:cubicBezTo>
                  <a:cubicBezTo>
                    <a:pt x="1488" y="691"/>
                    <a:pt x="1488" y="691"/>
                    <a:pt x="1488" y="691"/>
                  </a:cubicBezTo>
                  <a:lnTo>
                    <a:pt x="1488" y="509"/>
                  </a:lnTo>
                  <a:close/>
                  <a:moveTo>
                    <a:pt x="792" y="48"/>
                  </a:moveTo>
                  <a:cubicBezTo>
                    <a:pt x="1368" y="48"/>
                    <a:pt x="1368" y="48"/>
                    <a:pt x="1368" y="48"/>
                  </a:cubicBezTo>
                  <a:cubicBezTo>
                    <a:pt x="1368" y="351"/>
                    <a:pt x="1368" y="351"/>
                    <a:pt x="1368" y="351"/>
                  </a:cubicBezTo>
                  <a:cubicBezTo>
                    <a:pt x="1332" y="315"/>
                    <a:pt x="1332" y="315"/>
                    <a:pt x="1332" y="315"/>
                  </a:cubicBezTo>
                  <a:cubicBezTo>
                    <a:pt x="1281" y="346"/>
                    <a:pt x="1281" y="346"/>
                    <a:pt x="1281" y="346"/>
                  </a:cubicBezTo>
                  <a:cubicBezTo>
                    <a:pt x="1267" y="288"/>
                    <a:pt x="1267" y="288"/>
                    <a:pt x="1267" y="288"/>
                  </a:cubicBezTo>
                  <a:cubicBezTo>
                    <a:pt x="1085" y="288"/>
                    <a:pt x="1085" y="288"/>
                    <a:pt x="1085" y="288"/>
                  </a:cubicBezTo>
                  <a:cubicBezTo>
                    <a:pt x="1071" y="346"/>
                    <a:pt x="1071" y="346"/>
                    <a:pt x="1071" y="346"/>
                  </a:cubicBezTo>
                  <a:cubicBezTo>
                    <a:pt x="1020" y="315"/>
                    <a:pt x="1020" y="315"/>
                    <a:pt x="1020" y="315"/>
                  </a:cubicBezTo>
                  <a:cubicBezTo>
                    <a:pt x="951" y="384"/>
                    <a:pt x="951" y="384"/>
                    <a:pt x="951" y="384"/>
                  </a:cubicBezTo>
                  <a:cubicBezTo>
                    <a:pt x="792" y="384"/>
                    <a:pt x="792" y="384"/>
                    <a:pt x="792" y="384"/>
                  </a:cubicBezTo>
                  <a:lnTo>
                    <a:pt x="792" y="48"/>
                  </a:lnTo>
                  <a:close/>
                  <a:moveTo>
                    <a:pt x="903" y="432"/>
                  </a:moveTo>
                  <a:cubicBezTo>
                    <a:pt x="891" y="444"/>
                    <a:pt x="891" y="444"/>
                    <a:pt x="891" y="444"/>
                  </a:cubicBezTo>
                  <a:cubicBezTo>
                    <a:pt x="925" y="501"/>
                    <a:pt x="925" y="501"/>
                    <a:pt x="925" y="501"/>
                  </a:cubicBezTo>
                  <a:cubicBezTo>
                    <a:pt x="882" y="528"/>
                    <a:pt x="882" y="528"/>
                    <a:pt x="882" y="528"/>
                  </a:cubicBezTo>
                  <a:cubicBezTo>
                    <a:pt x="744" y="528"/>
                    <a:pt x="744" y="528"/>
                    <a:pt x="744" y="528"/>
                  </a:cubicBezTo>
                  <a:cubicBezTo>
                    <a:pt x="744" y="576"/>
                    <a:pt x="744" y="576"/>
                    <a:pt x="744" y="576"/>
                  </a:cubicBezTo>
                  <a:cubicBezTo>
                    <a:pt x="1057" y="575"/>
                    <a:pt x="1057" y="575"/>
                    <a:pt x="1057" y="575"/>
                  </a:cubicBezTo>
                  <a:cubicBezTo>
                    <a:pt x="1063" y="559"/>
                    <a:pt x="1063" y="559"/>
                    <a:pt x="1063" y="559"/>
                  </a:cubicBezTo>
                  <a:cubicBezTo>
                    <a:pt x="1083" y="503"/>
                    <a:pt x="1141" y="471"/>
                    <a:pt x="1201" y="483"/>
                  </a:cubicBezTo>
                  <a:cubicBezTo>
                    <a:pt x="1247" y="492"/>
                    <a:pt x="1284" y="528"/>
                    <a:pt x="1293" y="574"/>
                  </a:cubicBezTo>
                  <a:cubicBezTo>
                    <a:pt x="1301" y="610"/>
                    <a:pt x="1292" y="647"/>
                    <a:pt x="1269" y="676"/>
                  </a:cubicBezTo>
                  <a:cubicBezTo>
                    <a:pt x="1246" y="704"/>
                    <a:pt x="1212" y="720"/>
                    <a:pt x="1176" y="720"/>
                  </a:cubicBezTo>
                  <a:cubicBezTo>
                    <a:pt x="1125" y="720"/>
                    <a:pt x="1080" y="688"/>
                    <a:pt x="1063" y="640"/>
                  </a:cubicBezTo>
                  <a:cubicBezTo>
                    <a:pt x="1057" y="624"/>
                    <a:pt x="1057" y="624"/>
                    <a:pt x="1057" y="624"/>
                  </a:cubicBezTo>
                  <a:cubicBezTo>
                    <a:pt x="816" y="624"/>
                    <a:pt x="816" y="624"/>
                    <a:pt x="816" y="624"/>
                  </a:cubicBezTo>
                  <a:cubicBezTo>
                    <a:pt x="776" y="624"/>
                    <a:pt x="744" y="656"/>
                    <a:pt x="744" y="696"/>
                  </a:cubicBezTo>
                  <a:cubicBezTo>
                    <a:pt x="744" y="840"/>
                    <a:pt x="744" y="840"/>
                    <a:pt x="744" y="840"/>
                  </a:cubicBezTo>
                  <a:cubicBezTo>
                    <a:pt x="744" y="853"/>
                    <a:pt x="733" y="864"/>
                    <a:pt x="720" y="864"/>
                  </a:cubicBezTo>
                  <a:cubicBezTo>
                    <a:pt x="707" y="864"/>
                    <a:pt x="696" y="853"/>
                    <a:pt x="696" y="840"/>
                  </a:cubicBezTo>
                  <a:cubicBezTo>
                    <a:pt x="696" y="792"/>
                    <a:pt x="696" y="792"/>
                    <a:pt x="696" y="792"/>
                  </a:cubicBezTo>
                  <a:cubicBezTo>
                    <a:pt x="696" y="752"/>
                    <a:pt x="664" y="720"/>
                    <a:pt x="624" y="720"/>
                  </a:cubicBezTo>
                  <a:cubicBezTo>
                    <a:pt x="584" y="720"/>
                    <a:pt x="552" y="752"/>
                    <a:pt x="552" y="792"/>
                  </a:cubicBezTo>
                  <a:cubicBezTo>
                    <a:pt x="552" y="840"/>
                    <a:pt x="552" y="840"/>
                    <a:pt x="552" y="840"/>
                  </a:cubicBezTo>
                  <a:cubicBezTo>
                    <a:pt x="552" y="853"/>
                    <a:pt x="541" y="864"/>
                    <a:pt x="528" y="864"/>
                  </a:cubicBezTo>
                  <a:cubicBezTo>
                    <a:pt x="432" y="864"/>
                    <a:pt x="432" y="864"/>
                    <a:pt x="432" y="864"/>
                  </a:cubicBezTo>
                  <a:cubicBezTo>
                    <a:pt x="419" y="864"/>
                    <a:pt x="408" y="853"/>
                    <a:pt x="408" y="840"/>
                  </a:cubicBezTo>
                  <a:cubicBezTo>
                    <a:pt x="408" y="814"/>
                    <a:pt x="408" y="814"/>
                    <a:pt x="408" y="814"/>
                  </a:cubicBezTo>
                  <a:cubicBezTo>
                    <a:pt x="476" y="802"/>
                    <a:pt x="528" y="743"/>
                    <a:pt x="528" y="672"/>
                  </a:cubicBezTo>
                  <a:cubicBezTo>
                    <a:pt x="528" y="610"/>
                    <a:pt x="528" y="610"/>
                    <a:pt x="528" y="610"/>
                  </a:cubicBezTo>
                  <a:cubicBezTo>
                    <a:pt x="605" y="533"/>
                    <a:pt x="605" y="533"/>
                    <a:pt x="605" y="533"/>
                  </a:cubicBezTo>
                  <a:cubicBezTo>
                    <a:pt x="634" y="504"/>
                    <a:pt x="657" y="469"/>
                    <a:pt x="672" y="432"/>
                  </a:cubicBezTo>
                  <a:lnTo>
                    <a:pt x="903" y="432"/>
                  </a:lnTo>
                  <a:close/>
                  <a:moveTo>
                    <a:pt x="288" y="624"/>
                  </a:moveTo>
                  <a:cubicBezTo>
                    <a:pt x="480" y="624"/>
                    <a:pt x="480" y="624"/>
                    <a:pt x="480" y="624"/>
                  </a:cubicBezTo>
                  <a:cubicBezTo>
                    <a:pt x="480" y="672"/>
                    <a:pt x="480" y="672"/>
                    <a:pt x="480" y="672"/>
                  </a:cubicBezTo>
                  <a:cubicBezTo>
                    <a:pt x="480" y="725"/>
                    <a:pt x="437" y="768"/>
                    <a:pt x="384" y="768"/>
                  </a:cubicBezTo>
                  <a:cubicBezTo>
                    <a:pt x="331" y="768"/>
                    <a:pt x="288" y="725"/>
                    <a:pt x="288" y="672"/>
                  </a:cubicBezTo>
                  <a:lnTo>
                    <a:pt x="288" y="624"/>
                  </a:lnTo>
                  <a:close/>
                  <a:moveTo>
                    <a:pt x="312" y="336"/>
                  </a:moveTo>
                  <a:cubicBezTo>
                    <a:pt x="264" y="336"/>
                    <a:pt x="264" y="336"/>
                    <a:pt x="264" y="336"/>
                  </a:cubicBezTo>
                  <a:cubicBezTo>
                    <a:pt x="238" y="336"/>
                    <a:pt x="216" y="314"/>
                    <a:pt x="216" y="288"/>
                  </a:cubicBezTo>
                  <a:cubicBezTo>
                    <a:pt x="216" y="262"/>
                    <a:pt x="238" y="240"/>
                    <a:pt x="264" y="240"/>
                  </a:cubicBezTo>
                  <a:cubicBezTo>
                    <a:pt x="290" y="240"/>
                    <a:pt x="312" y="262"/>
                    <a:pt x="312" y="288"/>
                  </a:cubicBezTo>
                  <a:lnTo>
                    <a:pt x="312" y="336"/>
                  </a:lnTo>
                  <a:close/>
                  <a:moveTo>
                    <a:pt x="408" y="576"/>
                  </a:moveTo>
                  <a:cubicBezTo>
                    <a:pt x="360" y="576"/>
                    <a:pt x="360" y="576"/>
                    <a:pt x="360" y="576"/>
                  </a:cubicBezTo>
                  <a:cubicBezTo>
                    <a:pt x="360" y="384"/>
                    <a:pt x="360" y="384"/>
                    <a:pt x="360" y="384"/>
                  </a:cubicBezTo>
                  <a:cubicBezTo>
                    <a:pt x="408" y="384"/>
                    <a:pt x="408" y="384"/>
                    <a:pt x="408" y="384"/>
                  </a:cubicBezTo>
                  <a:lnTo>
                    <a:pt x="408" y="576"/>
                  </a:lnTo>
                  <a:close/>
                  <a:moveTo>
                    <a:pt x="384" y="48"/>
                  </a:moveTo>
                  <a:cubicBezTo>
                    <a:pt x="530" y="48"/>
                    <a:pt x="648" y="166"/>
                    <a:pt x="648" y="313"/>
                  </a:cubicBezTo>
                  <a:cubicBezTo>
                    <a:pt x="648" y="383"/>
                    <a:pt x="621" y="449"/>
                    <a:pt x="571" y="499"/>
                  </a:cubicBezTo>
                  <a:cubicBezTo>
                    <a:pt x="494" y="576"/>
                    <a:pt x="494" y="576"/>
                    <a:pt x="494" y="576"/>
                  </a:cubicBezTo>
                  <a:cubicBezTo>
                    <a:pt x="456" y="576"/>
                    <a:pt x="456" y="576"/>
                    <a:pt x="456" y="576"/>
                  </a:cubicBezTo>
                  <a:cubicBezTo>
                    <a:pt x="456" y="384"/>
                    <a:pt x="456" y="384"/>
                    <a:pt x="456" y="384"/>
                  </a:cubicBezTo>
                  <a:cubicBezTo>
                    <a:pt x="504" y="384"/>
                    <a:pt x="504" y="384"/>
                    <a:pt x="504" y="384"/>
                  </a:cubicBezTo>
                  <a:cubicBezTo>
                    <a:pt x="557" y="384"/>
                    <a:pt x="600" y="341"/>
                    <a:pt x="600" y="288"/>
                  </a:cubicBezTo>
                  <a:cubicBezTo>
                    <a:pt x="600" y="235"/>
                    <a:pt x="557" y="192"/>
                    <a:pt x="504" y="192"/>
                  </a:cubicBezTo>
                  <a:cubicBezTo>
                    <a:pt x="451" y="192"/>
                    <a:pt x="408" y="235"/>
                    <a:pt x="408" y="288"/>
                  </a:cubicBezTo>
                  <a:cubicBezTo>
                    <a:pt x="408" y="336"/>
                    <a:pt x="408" y="336"/>
                    <a:pt x="408" y="336"/>
                  </a:cubicBezTo>
                  <a:cubicBezTo>
                    <a:pt x="360" y="336"/>
                    <a:pt x="360" y="336"/>
                    <a:pt x="360" y="336"/>
                  </a:cubicBezTo>
                  <a:cubicBezTo>
                    <a:pt x="360" y="288"/>
                    <a:pt x="360" y="288"/>
                    <a:pt x="360" y="288"/>
                  </a:cubicBezTo>
                  <a:cubicBezTo>
                    <a:pt x="360" y="235"/>
                    <a:pt x="317" y="192"/>
                    <a:pt x="264" y="192"/>
                  </a:cubicBezTo>
                  <a:cubicBezTo>
                    <a:pt x="211" y="192"/>
                    <a:pt x="168" y="235"/>
                    <a:pt x="168" y="288"/>
                  </a:cubicBezTo>
                  <a:cubicBezTo>
                    <a:pt x="168" y="341"/>
                    <a:pt x="211" y="384"/>
                    <a:pt x="264" y="384"/>
                  </a:cubicBezTo>
                  <a:cubicBezTo>
                    <a:pt x="312" y="384"/>
                    <a:pt x="312" y="384"/>
                    <a:pt x="312" y="384"/>
                  </a:cubicBezTo>
                  <a:cubicBezTo>
                    <a:pt x="312" y="576"/>
                    <a:pt x="312" y="576"/>
                    <a:pt x="312" y="576"/>
                  </a:cubicBezTo>
                  <a:cubicBezTo>
                    <a:pt x="274" y="576"/>
                    <a:pt x="274" y="576"/>
                    <a:pt x="274" y="576"/>
                  </a:cubicBezTo>
                  <a:cubicBezTo>
                    <a:pt x="197" y="499"/>
                    <a:pt x="197" y="499"/>
                    <a:pt x="197" y="499"/>
                  </a:cubicBezTo>
                  <a:cubicBezTo>
                    <a:pt x="147" y="449"/>
                    <a:pt x="120" y="383"/>
                    <a:pt x="120" y="312"/>
                  </a:cubicBezTo>
                  <a:cubicBezTo>
                    <a:pt x="120" y="166"/>
                    <a:pt x="238" y="48"/>
                    <a:pt x="384" y="48"/>
                  </a:cubicBezTo>
                  <a:close/>
                  <a:moveTo>
                    <a:pt x="456" y="336"/>
                  </a:moveTo>
                  <a:cubicBezTo>
                    <a:pt x="456" y="288"/>
                    <a:pt x="456" y="288"/>
                    <a:pt x="456" y="288"/>
                  </a:cubicBezTo>
                  <a:cubicBezTo>
                    <a:pt x="456" y="262"/>
                    <a:pt x="478" y="240"/>
                    <a:pt x="504" y="240"/>
                  </a:cubicBezTo>
                  <a:cubicBezTo>
                    <a:pt x="530" y="240"/>
                    <a:pt x="552" y="262"/>
                    <a:pt x="552" y="288"/>
                  </a:cubicBezTo>
                  <a:cubicBezTo>
                    <a:pt x="552" y="314"/>
                    <a:pt x="530" y="336"/>
                    <a:pt x="504" y="336"/>
                  </a:cubicBezTo>
                  <a:lnTo>
                    <a:pt x="456" y="336"/>
                  </a:lnTo>
                  <a:close/>
                  <a:moveTo>
                    <a:pt x="342" y="1296"/>
                  </a:moveTo>
                  <a:cubicBezTo>
                    <a:pt x="432" y="1296"/>
                    <a:pt x="432" y="1296"/>
                    <a:pt x="432" y="1296"/>
                  </a:cubicBezTo>
                  <a:cubicBezTo>
                    <a:pt x="432" y="1344"/>
                    <a:pt x="432" y="1344"/>
                    <a:pt x="432" y="1344"/>
                  </a:cubicBezTo>
                  <a:cubicBezTo>
                    <a:pt x="303" y="1344"/>
                    <a:pt x="303" y="1344"/>
                    <a:pt x="303" y="1344"/>
                  </a:cubicBezTo>
                  <a:cubicBezTo>
                    <a:pt x="320" y="1309"/>
                    <a:pt x="320" y="1309"/>
                    <a:pt x="320" y="1309"/>
                  </a:cubicBezTo>
                  <a:cubicBezTo>
                    <a:pt x="324" y="1301"/>
                    <a:pt x="333" y="1296"/>
                    <a:pt x="342" y="1296"/>
                  </a:cubicBezTo>
                  <a:close/>
                  <a:moveTo>
                    <a:pt x="288" y="1440"/>
                  </a:moveTo>
                  <a:cubicBezTo>
                    <a:pt x="288" y="1392"/>
                    <a:pt x="288" y="1392"/>
                    <a:pt x="288" y="1392"/>
                  </a:cubicBezTo>
                  <a:cubicBezTo>
                    <a:pt x="864" y="1392"/>
                    <a:pt x="864" y="1392"/>
                    <a:pt x="864" y="1392"/>
                  </a:cubicBezTo>
                  <a:cubicBezTo>
                    <a:pt x="864" y="1440"/>
                    <a:pt x="864" y="1440"/>
                    <a:pt x="864" y="1440"/>
                  </a:cubicBezTo>
                  <a:lnTo>
                    <a:pt x="288" y="1440"/>
                  </a:lnTo>
                  <a:close/>
                  <a:moveTo>
                    <a:pt x="810" y="1296"/>
                  </a:moveTo>
                  <a:cubicBezTo>
                    <a:pt x="820" y="1296"/>
                    <a:pt x="828" y="1301"/>
                    <a:pt x="832" y="1309"/>
                  </a:cubicBezTo>
                  <a:cubicBezTo>
                    <a:pt x="849" y="1344"/>
                    <a:pt x="849" y="1344"/>
                    <a:pt x="849" y="1344"/>
                  </a:cubicBezTo>
                  <a:cubicBezTo>
                    <a:pt x="720" y="1344"/>
                    <a:pt x="720" y="1344"/>
                    <a:pt x="720" y="1344"/>
                  </a:cubicBezTo>
                  <a:cubicBezTo>
                    <a:pt x="720" y="1296"/>
                    <a:pt x="720" y="1296"/>
                    <a:pt x="720" y="1296"/>
                  </a:cubicBezTo>
                  <a:lnTo>
                    <a:pt x="810" y="1296"/>
                  </a:lnTo>
                  <a:close/>
                  <a:moveTo>
                    <a:pt x="672" y="1344"/>
                  </a:moveTo>
                  <a:cubicBezTo>
                    <a:pt x="480" y="1344"/>
                    <a:pt x="480" y="1344"/>
                    <a:pt x="480" y="1344"/>
                  </a:cubicBezTo>
                  <a:cubicBezTo>
                    <a:pt x="480" y="1200"/>
                    <a:pt x="480" y="1200"/>
                    <a:pt x="480" y="1200"/>
                  </a:cubicBezTo>
                  <a:cubicBezTo>
                    <a:pt x="672" y="1200"/>
                    <a:pt x="672" y="1200"/>
                    <a:pt x="672" y="1200"/>
                  </a:cubicBezTo>
                  <a:lnTo>
                    <a:pt x="672" y="1344"/>
                  </a:lnTo>
                  <a:close/>
                  <a:moveTo>
                    <a:pt x="1032" y="1152"/>
                  </a:moveTo>
                  <a:cubicBezTo>
                    <a:pt x="120" y="1152"/>
                    <a:pt x="120" y="1152"/>
                    <a:pt x="120" y="1152"/>
                  </a:cubicBezTo>
                  <a:cubicBezTo>
                    <a:pt x="80" y="1152"/>
                    <a:pt x="48" y="1120"/>
                    <a:pt x="48" y="1080"/>
                  </a:cubicBezTo>
                  <a:cubicBezTo>
                    <a:pt x="48" y="1008"/>
                    <a:pt x="48" y="1008"/>
                    <a:pt x="48" y="1008"/>
                  </a:cubicBezTo>
                  <a:cubicBezTo>
                    <a:pt x="336" y="1008"/>
                    <a:pt x="336" y="1008"/>
                    <a:pt x="336" y="1008"/>
                  </a:cubicBezTo>
                  <a:cubicBezTo>
                    <a:pt x="336" y="1032"/>
                    <a:pt x="336" y="1032"/>
                    <a:pt x="336" y="1032"/>
                  </a:cubicBezTo>
                  <a:cubicBezTo>
                    <a:pt x="336" y="1072"/>
                    <a:pt x="368" y="1104"/>
                    <a:pt x="408" y="1104"/>
                  </a:cubicBezTo>
                  <a:cubicBezTo>
                    <a:pt x="744" y="1104"/>
                    <a:pt x="744" y="1104"/>
                    <a:pt x="744" y="1104"/>
                  </a:cubicBezTo>
                  <a:cubicBezTo>
                    <a:pt x="784" y="1104"/>
                    <a:pt x="816" y="1072"/>
                    <a:pt x="816" y="1032"/>
                  </a:cubicBezTo>
                  <a:cubicBezTo>
                    <a:pt x="816" y="1008"/>
                    <a:pt x="816" y="1008"/>
                    <a:pt x="816" y="1008"/>
                  </a:cubicBezTo>
                  <a:cubicBezTo>
                    <a:pt x="1104" y="1008"/>
                    <a:pt x="1104" y="1008"/>
                    <a:pt x="1104" y="1008"/>
                  </a:cubicBezTo>
                  <a:cubicBezTo>
                    <a:pt x="1104" y="1080"/>
                    <a:pt x="1104" y="1080"/>
                    <a:pt x="1104" y="1080"/>
                  </a:cubicBezTo>
                  <a:cubicBezTo>
                    <a:pt x="1104" y="1120"/>
                    <a:pt x="1072" y="1152"/>
                    <a:pt x="1032" y="1152"/>
                  </a:cubicBezTo>
                  <a:close/>
                  <a:moveTo>
                    <a:pt x="768" y="1008"/>
                  </a:moveTo>
                  <a:cubicBezTo>
                    <a:pt x="768" y="1032"/>
                    <a:pt x="768" y="1032"/>
                    <a:pt x="768" y="1032"/>
                  </a:cubicBezTo>
                  <a:cubicBezTo>
                    <a:pt x="768" y="1045"/>
                    <a:pt x="757" y="1056"/>
                    <a:pt x="744" y="1056"/>
                  </a:cubicBezTo>
                  <a:cubicBezTo>
                    <a:pt x="672" y="1056"/>
                    <a:pt x="672" y="1056"/>
                    <a:pt x="672" y="1056"/>
                  </a:cubicBezTo>
                  <a:cubicBezTo>
                    <a:pt x="672" y="1008"/>
                    <a:pt x="672" y="1008"/>
                    <a:pt x="672" y="1008"/>
                  </a:cubicBezTo>
                  <a:lnTo>
                    <a:pt x="768" y="1008"/>
                  </a:lnTo>
                  <a:close/>
                  <a:moveTo>
                    <a:pt x="624" y="1056"/>
                  </a:moveTo>
                  <a:cubicBezTo>
                    <a:pt x="528" y="1056"/>
                    <a:pt x="528" y="1056"/>
                    <a:pt x="528" y="1056"/>
                  </a:cubicBezTo>
                  <a:cubicBezTo>
                    <a:pt x="528" y="1008"/>
                    <a:pt x="528" y="1008"/>
                    <a:pt x="528" y="1008"/>
                  </a:cubicBezTo>
                  <a:cubicBezTo>
                    <a:pt x="624" y="1008"/>
                    <a:pt x="624" y="1008"/>
                    <a:pt x="624" y="1008"/>
                  </a:cubicBezTo>
                  <a:lnTo>
                    <a:pt x="624" y="1056"/>
                  </a:lnTo>
                  <a:close/>
                  <a:moveTo>
                    <a:pt x="480" y="1056"/>
                  </a:moveTo>
                  <a:cubicBezTo>
                    <a:pt x="408" y="1056"/>
                    <a:pt x="408" y="1056"/>
                    <a:pt x="408" y="1056"/>
                  </a:cubicBezTo>
                  <a:cubicBezTo>
                    <a:pt x="395" y="1056"/>
                    <a:pt x="384" y="1045"/>
                    <a:pt x="384" y="1032"/>
                  </a:cubicBezTo>
                  <a:cubicBezTo>
                    <a:pt x="384" y="1008"/>
                    <a:pt x="384" y="1008"/>
                    <a:pt x="384" y="1008"/>
                  </a:cubicBezTo>
                  <a:cubicBezTo>
                    <a:pt x="480" y="1008"/>
                    <a:pt x="480" y="1008"/>
                    <a:pt x="480" y="1008"/>
                  </a:cubicBezTo>
                  <a:lnTo>
                    <a:pt x="480" y="1056"/>
                  </a:lnTo>
                  <a:close/>
                  <a:moveTo>
                    <a:pt x="1104" y="960"/>
                  </a:moveTo>
                  <a:cubicBezTo>
                    <a:pt x="48" y="960"/>
                    <a:pt x="48" y="960"/>
                    <a:pt x="48" y="960"/>
                  </a:cubicBezTo>
                  <a:cubicBezTo>
                    <a:pt x="48" y="504"/>
                    <a:pt x="48" y="504"/>
                    <a:pt x="48" y="504"/>
                  </a:cubicBezTo>
                  <a:cubicBezTo>
                    <a:pt x="48" y="473"/>
                    <a:pt x="69" y="446"/>
                    <a:pt x="97" y="436"/>
                  </a:cubicBezTo>
                  <a:cubicBezTo>
                    <a:pt x="113" y="472"/>
                    <a:pt x="135" y="505"/>
                    <a:pt x="163" y="533"/>
                  </a:cubicBezTo>
                  <a:cubicBezTo>
                    <a:pt x="240" y="610"/>
                    <a:pt x="240" y="610"/>
                    <a:pt x="240" y="610"/>
                  </a:cubicBezTo>
                  <a:cubicBezTo>
                    <a:pt x="240" y="672"/>
                    <a:pt x="240" y="672"/>
                    <a:pt x="240" y="672"/>
                  </a:cubicBezTo>
                  <a:cubicBezTo>
                    <a:pt x="240" y="743"/>
                    <a:pt x="292" y="802"/>
                    <a:pt x="360" y="814"/>
                  </a:cubicBezTo>
                  <a:cubicBezTo>
                    <a:pt x="360" y="840"/>
                    <a:pt x="360" y="840"/>
                    <a:pt x="360" y="840"/>
                  </a:cubicBezTo>
                  <a:cubicBezTo>
                    <a:pt x="360" y="880"/>
                    <a:pt x="392" y="912"/>
                    <a:pt x="432" y="912"/>
                  </a:cubicBezTo>
                  <a:cubicBezTo>
                    <a:pt x="528" y="912"/>
                    <a:pt x="528" y="912"/>
                    <a:pt x="528" y="912"/>
                  </a:cubicBezTo>
                  <a:cubicBezTo>
                    <a:pt x="568" y="912"/>
                    <a:pt x="600" y="880"/>
                    <a:pt x="600" y="840"/>
                  </a:cubicBezTo>
                  <a:cubicBezTo>
                    <a:pt x="600" y="792"/>
                    <a:pt x="600" y="792"/>
                    <a:pt x="600" y="792"/>
                  </a:cubicBezTo>
                  <a:cubicBezTo>
                    <a:pt x="600" y="779"/>
                    <a:pt x="611" y="768"/>
                    <a:pt x="624" y="768"/>
                  </a:cubicBezTo>
                  <a:cubicBezTo>
                    <a:pt x="637" y="768"/>
                    <a:pt x="648" y="779"/>
                    <a:pt x="648" y="792"/>
                  </a:cubicBezTo>
                  <a:cubicBezTo>
                    <a:pt x="648" y="840"/>
                    <a:pt x="648" y="840"/>
                    <a:pt x="648" y="840"/>
                  </a:cubicBezTo>
                  <a:cubicBezTo>
                    <a:pt x="648" y="880"/>
                    <a:pt x="680" y="912"/>
                    <a:pt x="720" y="912"/>
                  </a:cubicBezTo>
                  <a:cubicBezTo>
                    <a:pt x="760" y="912"/>
                    <a:pt x="792" y="880"/>
                    <a:pt x="792" y="840"/>
                  </a:cubicBezTo>
                  <a:cubicBezTo>
                    <a:pt x="792" y="696"/>
                    <a:pt x="792" y="696"/>
                    <a:pt x="792" y="696"/>
                  </a:cubicBezTo>
                  <a:cubicBezTo>
                    <a:pt x="792" y="683"/>
                    <a:pt x="803" y="672"/>
                    <a:pt x="816" y="672"/>
                  </a:cubicBezTo>
                  <a:cubicBezTo>
                    <a:pt x="881" y="672"/>
                    <a:pt x="881" y="672"/>
                    <a:pt x="881" y="672"/>
                  </a:cubicBezTo>
                  <a:cubicBezTo>
                    <a:pt x="925" y="699"/>
                    <a:pt x="925" y="699"/>
                    <a:pt x="925" y="699"/>
                  </a:cubicBezTo>
                  <a:cubicBezTo>
                    <a:pt x="891" y="756"/>
                    <a:pt x="891" y="756"/>
                    <a:pt x="891" y="756"/>
                  </a:cubicBezTo>
                  <a:cubicBezTo>
                    <a:pt x="1020" y="885"/>
                    <a:pt x="1020" y="885"/>
                    <a:pt x="1020" y="885"/>
                  </a:cubicBezTo>
                  <a:cubicBezTo>
                    <a:pt x="1071" y="854"/>
                    <a:pt x="1071" y="854"/>
                    <a:pt x="1071" y="854"/>
                  </a:cubicBezTo>
                  <a:cubicBezTo>
                    <a:pt x="1085" y="912"/>
                    <a:pt x="1085" y="912"/>
                    <a:pt x="1085" y="912"/>
                  </a:cubicBezTo>
                  <a:cubicBezTo>
                    <a:pt x="1104" y="912"/>
                    <a:pt x="1104" y="912"/>
                    <a:pt x="1104" y="912"/>
                  </a:cubicBezTo>
                  <a:lnTo>
                    <a:pt x="1104" y="960"/>
                  </a:lnTo>
                  <a:close/>
                  <a:moveTo>
                    <a:pt x="1440" y="653"/>
                  </a:moveTo>
                  <a:cubicBezTo>
                    <a:pt x="1393" y="665"/>
                    <a:pt x="1393" y="665"/>
                    <a:pt x="1393" y="665"/>
                  </a:cubicBezTo>
                  <a:cubicBezTo>
                    <a:pt x="1380" y="670"/>
                    <a:pt x="1380" y="670"/>
                    <a:pt x="1380" y="670"/>
                  </a:cubicBezTo>
                  <a:cubicBezTo>
                    <a:pt x="1369" y="697"/>
                    <a:pt x="1369" y="697"/>
                    <a:pt x="1369" y="697"/>
                  </a:cubicBezTo>
                  <a:cubicBezTo>
                    <a:pt x="1400" y="749"/>
                    <a:pt x="1400" y="749"/>
                    <a:pt x="1400" y="749"/>
                  </a:cubicBezTo>
                  <a:cubicBezTo>
                    <a:pt x="1325" y="824"/>
                    <a:pt x="1325" y="824"/>
                    <a:pt x="1325" y="824"/>
                  </a:cubicBezTo>
                  <a:cubicBezTo>
                    <a:pt x="1273" y="793"/>
                    <a:pt x="1273" y="793"/>
                    <a:pt x="1273" y="793"/>
                  </a:cubicBezTo>
                  <a:cubicBezTo>
                    <a:pt x="1244" y="805"/>
                    <a:pt x="1244" y="805"/>
                    <a:pt x="1244" y="805"/>
                  </a:cubicBezTo>
                  <a:cubicBezTo>
                    <a:pt x="1229" y="864"/>
                    <a:pt x="1229" y="864"/>
                    <a:pt x="1229" y="864"/>
                  </a:cubicBezTo>
                  <a:cubicBezTo>
                    <a:pt x="1123" y="864"/>
                    <a:pt x="1123" y="864"/>
                    <a:pt x="1123" y="864"/>
                  </a:cubicBezTo>
                  <a:cubicBezTo>
                    <a:pt x="1111" y="817"/>
                    <a:pt x="1111" y="817"/>
                    <a:pt x="1111" y="817"/>
                  </a:cubicBezTo>
                  <a:cubicBezTo>
                    <a:pt x="1106" y="804"/>
                    <a:pt x="1106" y="804"/>
                    <a:pt x="1106" y="804"/>
                  </a:cubicBezTo>
                  <a:cubicBezTo>
                    <a:pt x="1079" y="793"/>
                    <a:pt x="1079" y="793"/>
                    <a:pt x="1079" y="793"/>
                  </a:cubicBezTo>
                  <a:cubicBezTo>
                    <a:pt x="1027" y="824"/>
                    <a:pt x="1027" y="824"/>
                    <a:pt x="1027" y="824"/>
                  </a:cubicBezTo>
                  <a:cubicBezTo>
                    <a:pt x="952" y="749"/>
                    <a:pt x="952" y="749"/>
                    <a:pt x="952" y="749"/>
                  </a:cubicBezTo>
                  <a:cubicBezTo>
                    <a:pt x="983" y="697"/>
                    <a:pt x="983" y="697"/>
                    <a:pt x="983" y="697"/>
                  </a:cubicBezTo>
                  <a:cubicBezTo>
                    <a:pt x="972" y="672"/>
                    <a:pt x="972" y="672"/>
                    <a:pt x="972" y="672"/>
                  </a:cubicBezTo>
                  <a:cubicBezTo>
                    <a:pt x="972" y="672"/>
                    <a:pt x="972" y="672"/>
                    <a:pt x="972" y="672"/>
                  </a:cubicBezTo>
                  <a:cubicBezTo>
                    <a:pt x="1024" y="672"/>
                    <a:pt x="1024" y="672"/>
                    <a:pt x="1024" y="672"/>
                  </a:cubicBezTo>
                  <a:cubicBezTo>
                    <a:pt x="1052" y="730"/>
                    <a:pt x="1111" y="768"/>
                    <a:pt x="1176" y="768"/>
                  </a:cubicBezTo>
                  <a:cubicBezTo>
                    <a:pt x="1227" y="768"/>
                    <a:pt x="1274" y="745"/>
                    <a:pt x="1306" y="706"/>
                  </a:cubicBezTo>
                  <a:cubicBezTo>
                    <a:pt x="1338" y="666"/>
                    <a:pt x="1351" y="615"/>
                    <a:pt x="1340" y="564"/>
                  </a:cubicBezTo>
                  <a:cubicBezTo>
                    <a:pt x="1327" y="500"/>
                    <a:pt x="1275" y="448"/>
                    <a:pt x="1211" y="435"/>
                  </a:cubicBezTo>
                  <a:cubicBezTo>
                    <a:pt x="1133" y="420"/>
                    <a:pt x="1057" y="458"/>
                    <a:pt x="1024" y="527"/>
                  </a:cubicBezTo>
                  <a:cubicBezTo>
                    <a:pt x="971" y="528"/>
                    <a:pt x="971" y="528"/>
                    <a:pt x="971" y="528"/>
                  </a:cubicBezTo>
                  <a:cubicBezTo>
                    <a:pt x="973" y="526"/>
                    <a:pt x="973" y="526"/>
                    <a:pt x="973" y="526"/>
                  </a:cubicBezTo>
                  <a:cubicBezTo>
                    <a:pt x="983" y="503"/>
                    <a:pt x="983" y="503"/>
                    <a:pt x="983" y="503"/>
                  </a:cubicBezTo>
                  <a:cubicBezTo>
                    <a:pt x="952" y="451"/>
                    <a:pt x="952" y="451"/>
                    <a:pt x="952" y="451"/>
                  </a:cubicBezTo>
                  <a:cubicBezTo>
                    <a:pt x="1027" y="376"/>
                    <a:pt x="1027" y="376"/>
                    <a:pt x="1027" y="376"/>
                  </a:cubicBezTo>
                  <a:cubicBezTo>
                    <a:pt x="1079" y="407"/>
                    <a:pt x="1079" y="407"/>
                    <a:pt x="1079" y="407"/>
                  </a:cubicBezTo>
                  <a:cubicBezTo>
                    <a:pt x="1108" y="395"/>
                    <a:pt x="1108" y="395"/>
                    <a:pt x="1108" y="395"/>
                  </a:cubicBezTo>
                  <a:cubicBezTo>
                    <a:pt x="1123" y="336"/>
                    <a:pt x="1123" y="336"/>
                    <a:pt x="1123" y="336"/>
                  </a:cubicBezTo>
                  <a:cubicBezTo>
                    <a:pt x="1229" y="336"/>
                    <a:pt x="1229" y="336"/>
                    <a:pt x="1229" y="336"/>
                  </a:cubicBezTo>
                  <a:cubicBezTo>
                    <a:pt x="1244" y="395"/>
                    <a:pt x="1244" y="395"/>
                    <a:pt x="1244" y="395"/>
                  </a:cubicBezTo>
                  <a:cubicBezTo>
                    <a:pt x="1273" y="407"/>
                    <a:pt x="1273" y="407"/>
                    <a:pt x="1273" y="407"/>
                  </a:cubicBezTo>
                  <a:cubicBezTo>
                    <a:pt x="1325" y="376"/>
                    <a:pt x="1325" y="376"/>
                    <a:pt x="1325" y="376"/>
                  </a:cubicBezTo>
                  <a:cubicBezTo>
                    <a:pt x="1400" y="451"/>
                    <a:pt x="1400" y="451"/>
                    <a:pt x="1400" y="451"/>
                  </a:cubicBezTo>
                  <a:cubicBezTo>
                    <a:pt x="1369" y="503"/>
                    <a:pt x="1369" y="503"/>
                    <a:pt x="1369" y="503"/>
                  </a:cubicBezTo>
                  <a:cubicBezTo>
                    <a:pt x="1381" y="532"/>
                    <a:pt x="1381" y="532"/>
                    <a:pt x="1381" y="532"/>
                  </a:cubicBezTo>
                  <a:cubicBezTo>
                    <a:pt x="1440" y="547"/>
                    <a:pt x="1440" y="547"/>
                    <a:pt x="1440" y="547"/>
                  </a:cubicBezTo>
                  <a:lnTo>
                    <a:pt x="1440" y="653"/>
                  </a:lnTo>
                  <a:close/>
                  <a:moveTo>
                    <a:pt x="1440" y="653"/>
                  </a:moveTo>
                  <a:cubicBezTo>
                    <a:pt x="1440" y="653"/>
                    <a:pt x="1440" y="653"/>
                    <a:pt x="1440" y="65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95" name="Rectangle 31"/>
            <p:cNvSpPr>
              <a:spLocks noChangeArrowheads="1"/>
            </p:cNvSpPr>
            <p:nvPr/>
          </p:nvSpPr>
          <p:spPr bwMode="auto">
            <a:xfrm>
              <a:off x="5735638" y="2617788"/>
              <a:ext cx="179388"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96" name="Rectangle 32"/>
            <p:cNvSpPr>
              <a:spLocks noChangeArrowheads="1"/>
            </p:cNvSpPr>
            <p:nvPr/>
          </p:nvSpPr>
          <p:spPr bwMode="auto">
            <a:xfrm>
              <a:off x="6456363" y="993776"/>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97" name="Rectangle 33"/>
            <p:cNvSpPr>
              <a:spLocks noChangeArrowheads="1"/>
            </p:cNvSpPr>
            <p:nvPr/>
          </p:nvSpPr>
          <p:spPr bwMode="auto">
            <a:xfrm>
              <a:off x="6816726" y="993776"/>
              <a:ext cx="1443038"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98" name="Rectangle 34"/>
            <p:cNvSpPr>
              <a:spLocks noChangeArrowheads="1"/>
            </p:cNvSpPr>
            <p:nvPr/>
          </p:nvSpPr>
          <p:spPr bwMode="auto">
            <a:xfrm>
              <a:off x="6456363" y="1354138"/>
              <a:ext cx="1803400"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99" name="Rectangle 35"/>
            <p:cNvSpPr>
              <a:spLocks noChangeArrowheads="1"/>
            </p:cNvSpPr>
            <p:nvPr/>
          </p:nvSpPr>
          <p:spPr bwMode="auto">
            <a:xfrm>
              <a:off x="6456363" y="1716088"/>
              <a:ext cx="180975"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0" name="Rectangle 36"/>
            <p:cNvSpPr>
              <a:spLocks noChangeArrowheads="1"/>
            </p:cNvSpPr>
            <p:nvPr/>
          </p:nvSpPr>
          <p:spPr bwMode="auto">
            <a:xfrm>
              <a:off x="6816726" y="1716088"/>
              <a:ext cx="180975"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1" name="Rectangle 37"/>
            <p:cNvSpPr>
              <a:spLocks noChangeArrowheads="1"/>
            </p:cNvSpPr>
            <p:nvPr/>
          </p:nvSpPr>
          <p:spPr bwMode="auto">
            <a:xfrm>
              <a:off x="3660776" y="3519488"/>
              <a:ext cx="180975"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2" name="Rectangle 38"/>
            <p:cNvSpPr>
              <a:spLocks noChangeArrowheads="1"/>
            </p:cNvSpPr>
            <p:nvPr/>
          </p:nvSpPr>
          <p:spPr bwMode="auto">
            <a:xfrm>
              <a:off x="3660776" y="3159126"/>
              <a:ext cx="180975" cy="1793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3" name="Rectangle 39"/>
            <p:cNvSpPr>
              <a:spLocks noChangeArrowheads="1"/>
            </p:cNvSpPr>
            <p:nvPr/>
          </p:nvSpPr>
          <p:spPr bwMode="auto">
            <a:xfrm>
              <a:off x="3660776" y="3879851"/>
              <a:ext cx="180975" cy="1809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115" name="Group 114"/>
          <p:cNvGrpSpPr/>
          <p:nvPr/>
        </p:nvGrpSpPr>
        <p:grpSpPr>
          <a:xfrm>
            <a:off x="8478172" y="2616371"/>
            <a:ext cx="558382" cy="579438"/>
            <a:chOff x="3395663" y="723900"/>
            <a:chExt cx="5430838" cy="5635625"/>
          </a:xfrm>
          <a:solidFill>
            <a:schemeClr val="bg1"/>
          </a:solidFill>
        </p:grpSpPr>
        <p:sp>
          <p:nvSpPr>
            <p:cNvPr id="108" name="Freeform 43"/>
            <p:cNvSpPr>
              <a:spLocks noEditPoints="1"/>
            </p:cNvSpPr>
            <p:nvPr/>
          </p:nvSpPr>
          <p:spPr bwMode="auto">
            <a:xfrm>
              <a:off x="4748213" y="2978150"/>
              <a:ext cx="541338" cy="1082675"/>
            </a:xfrm>
            <a:custGeom>
              <a:avLst/>
              <a:gdLst>
                <a:gd name="T0" fmla="*/ 144 w 144"/>
                <a:gd name="T1" fmla="*/ 288 h 288"/>
                <a:gd name="T2" fmla="*/ 144 w 144"/>
                <a:gd name="T3" fmla="*/ 24 h 288"/>
                <a:gd name="T4" fmla="*/ 120 w 144"/>
                <a:gd name="T5" fmla="*/ 0 h 288"/>
                <a:gd name="T6" fmla="*/ 24 w 144"/>
                <a:gd name="T7" fmla="*/ 0 h 288"/>
                <a:gd name="T8" fmla="*/ 0 w 144"/>
                <a:gd name="T9" fmla="*/ 24 h 288"/>
                <a:gd name="T10" fmla="*/ 0 w 144"/>
                <a:gd name="T11" fmla="*/ 288 h 288"/>
                <a:gd name="T12" fmla="*/ 48 w 144"/>
                <a:gd name="T13" fmla="*/ 288 h 288"/>
                <a:gd name="T14" fmla="*/ 48 w 144"/>
                <a:gd name="T15" fmla="*/ 48 h 288"/>
                <a:gd name="T16" fmla="*/ 96 w 144"/>
                <a:gd name="T17" fmla="*/ 48 h 288"/>
                <a:gd name="T18" fmla="*/ 96 w 144"/>
                <a:gd name="T19" fmla="*/ 288 h 288"/>
                <a:gd name="T20" fmla="*/ 144 w 144"/>
                <a:gd name="T21" fmla="*/ 288 h 288"/>
                <a:gd name="T22" fmla="*/ 144 w 144"/>
                <a:gd name="T23" fmla="*/ 288 h 288"/>
                <a:gd name="T24" fmla="*/ 144 w 144"/>
                <a:gd name="T25" fmla="*/ 288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 h="288">
                  <a:moveTo>
                    <a:pt x="144" y="288"/>
                  </a:moveTo>
                  <a:cubicBezTo>
                    <a:pt x="144" y="24"/>
                    <a:pt x="144" y="24"/>
                    <a:pt x="144" y="24"/>
                  </a:cubicBezTo>
                  <a:cubicBezTo>
                    <a:pt x="144" y="11"/>
                    <a:pt x="133" y="0"/>
                    <a:pt x="120" y="0"/>
                  </a:cubicBezTo>
                  <a:cubicBezTo>
                    <a:pt x="24" y="0"/>
                    <a:pt x="24" y="0"/>
                    <a:pt x="24" y="0"/>
                  </a:cubicBezTo>
                  <a:cubicBezTo>
                    <a:pt x="11" y="0"/>
                    <a:pt x="0" y="11"/>
                    <a:pt x="0" y="24"/>
                  </a:cubicBezTo>
                  <a:cubicBezTo>
                    <a:pt x="0" y="288"/>
                    <a:pt x="0" y="288"/>
                    <a:pt x="0" y="288"/>
                  </a:cubicBezTo>
                  <a:cubicBezTo>
                    <a:pt x="48" y="288"/>
                    <a:pt x="48" y="288"/>
                    <a:pt x="48" y="288"/>
                  </a:cubicBezTo>
                  <a:cubicBezTo>
                    <a:pt x="48" y="48"/>
                    <a:pt x="48" y="48"/>
                    <a:pt x="48" y="48"/>
                  </a:cubicBezTo>
                  <a:cubicBezTo>
                    <a:pt x="96" y="48"/>
                    <a:pt x="96" y="48"/>
                    <a:pt x="96" y="48"/>
                  </a:cubicBezTo>
                  <a:cubicBezTo>
                    <a:pt x="96" y="288"/>
                    <a:pt x="96" y="288"/>
                    <a:pt x="96" y="288"/>
                  </a:cubicBezTo>
                  <a:lnTo>
                    <a:pt x="144" y="288"/>
                  </a:lnTo>
                  <a:close/>
                  <a:moveTo>
                    <a:pt x="144" y="288"/>
                  </a:moveTo>
                  <a:cubicBezTo>
                    <a:pt x="144" y="288"/>
                    <a:pt x="144" y="288"/>
                    <a:pt x="144" y="28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9" name="Freeform 44"/>
            <p:cNvSpPr>
              <a:spLocks noEditPoints="1"/>
            </p:cNvSpPr>
            <p:nvPr/>
          </p:nvSpPr>
          <p:spPr bwMode="auto">
            <a:xfrm>
              <a:off x="6191251" y="3068638"/>
              <a:ext cx="541338" cy="1352550"/>
            </a:xfrm>
            <a:custGeom>
              <a:avLst/>
              <a:gdLst>
                <a:gd name="T0" fmla="*/ 144 w 144"/>
                <a:gd name="T1" fmla="*/ 360 h 360"/>
                <a:gd name="T2" fmla="*/ 144 w 144"/>
                <a:gd name="T3" fmla="*/ 24 h 360"/>
                <a:gd name="T4" fmla="*/ 120 w 144"/>
                <a:gd name="T5" fmla="*/ 0 h 360"/>
                <a:gd name="T6" fmla="*/ 24 w 144"/>
                <a:gd name="T7" fmla="*/ 0 h 360"/>
                <a:gd name="T8" fmla="*/ 0 w 144"/>
                <a:gd name="T9" fmla="*/ 24 h 360"/>
                <a:gd name="T10" fmla="*/ 0 w 144"/>
                <a:gd name="T11" fmla="*/ 360 h 360"/>
                <a:gd name="T12" fmla="*/ 48 w 144"/>
                <a:gd name="T13" fmla="*/ 360 h 360"/>
                <a:gd name="T14" fmla="*/ 48 w 144"/>
                <a:gd name="T15" fmla="*/ 48 h 360"/>
                <a:gd name="T16" fmla="*/ 96 w 144"/>
                <a:gd name="T17" fmla="*/ 48 h 360"/>
                <a:gd name="T18" fmla="*/ 96 w 144"/>
                <a:gd name="T19" fmla="*/ 360 h 360"/>
                <a:gd name="T20" fmla="*/ 144 w 144"/>
                <a:gd name="T21" fmla="*/ 360 h 360"/>
                <a:gd name="T22" fmla="*/ 144 w 144"/>
                <a:gd name="T23" fmla="*/ 360 h 360"/>
                <a:gd name="T24" fmla="*/ 144 w 144"/>
                <a:gd name="T25" fmla="*/ 3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 h="360">
                  <a:moveTo>
                    <a:pt x="144" y="360"/>
                  </a:moveTo>
                  <a:cubicBezTo>
                    <a:pt x="144" y="24"/>
                    <a:pt x="144" y="24"/>
                    <a:pt x="144" y="24"/>
                  </a:cubicBezTo>
                  <a:cubicBezTo>
                    <a:pt x="144" y="11"/>
                    <a:pt x="133" y="0"/>
                    <a:pt x="120" y="0"/>
                  </a:cubicBezTo>
                  <a:cubicBezTo>
                    <a:pt x="24" y="0"/>
                    <a:pt x="24" y="0"/>
                    <a:pt x="24" y="0"/>
                  </a:cubicBezTo>
                  <a:cubicBezTo>
                    <a:pt x="11" y="0"/>
                    <a:pt x="0" y="11"/>
                    <a:pt x="0" y="24"/>
                  </a:cubicBezTo>
                  <a:cubicBezTo>
                    <a:pt x="0" y="360"/>
                    <a:pt x="0" y="360"/>
                    <a:pt x="0" y="360"/>
                  </a:cubicBezTo>
                  <a:cubicBezTo>
                    <a:pt x="48" y="360"/>
                    <a:pt x="48" y="360"/>
                    <a:pt x="48" y="360"/>
                  </a:cubicBezTo>
                  <a:cubicBezTo>
                    <a:pt x="48" y="48"/>
                    <a:pt x="48" y="48"/>
                    <a:pt x="48" y="48"/>
                  </a:cubicBezTo>
                  <a:cubicBezTo>
                    <a:pt x="96" y="48"/>
                    <a:pt x="96" y="48"/>
                    <a:pt x="96" y="48"/>
                  </a:cubicBezTo>
                  <a:cubicBezTo>
                    <a:pt x="96" y="360"/>
                    <a:pt x="96" y="360"/>
                    <a:pt x="96" y="360"/>
                  </a:cubicBezTo>
                  <a:lnTo>
                    <a:pt x="144" y="360"/>
                  </a:lnTo>
                  <a:close/>
                  <a:moveTo>
                    <a:pt x="144" y="360"/>
                  </a:moveTo>
                  <a:cubicBezTo>
                    <a:pt x="144" y="360"/>
                    <a:pt x="144" y="360"/>
                    <a:pt x="144" y="36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0" name="Freeform 45"/>
            <p:cNvSpPr>
              <a:spLocks noEditPoints="1"/>
            </p:cNvSpPr>
            <p:nvPr/>
          </p:nvSpPr>
          <p:spPr bwMode="auto">
            <a:xfrm>
              <a:off x="5470526" y="2708275"/>
              <a:ext cx="541338" cy="1712913"/>
            </a:xfrm>
            <a:custGeom>
              <a:avLst/>
              <a:gdLst>
                <a:gd name="T0" fmla="*/ 144 w 144"/>
                <a:gd name="T1" fmla="*/ 456 h 456"/>
                <a:gd name="T2" fmla="*/ 144 w 144"/>
                <a:gd name="T3" fmla="*/ 24 h 456"/>
                <a:gd name="T4" fmla="*/ 120 w 144"/>
                <a:gd name="T5" fmla="*/ 0 h 456"/>
                <a:gd name="T6" fmla="*/ 24 w 144"/>
                <a:gd name="T7" fmla="*/ 0 h 456"/>
                <a:gd name="T8" fmla="*/ 0 w 144"/>
                <a:gd name="T9" fmla="*/ 24 h 456"/>
                <a:gd name="T10" fmla="*/ 0 w 144"/>
                <a:gd name="T11" fmla="*/ 408 h 456"/>
                <a:gd name="T12" fmla="*/ 48 w 144"/>
                <a:gd name="T13" fmla="*/ 408 h 456"/>
                <a:gd name="T14" fmla="*/ 48 w 144"/>
                <a:gd name="T15" fmla="*/ 48 h 456"/>
                <a:gd name="T16" fmla="*/ 96 w 144"/>
                <a:gd name="T17" fmla="*/ 48 h 456"/>
                <a:gd name="T18" fmla="*/ 96 w 144"/>
                <a:gd name="T19" fmla="*/ 456 h 456"/>
                <a:gd name="T20" fmla="*/ 144 w 144"/>
                <a:gd name="T21" fmla="*/ 456 h 456"/>
                <a:gd name="T22" fmla="*/ 144 w 144"/>
                <a:gd name="T23" fmla="*/ 456 h 456"/>
                <a:gd name="T24" fmla="*/ 144 w 144"/>
                <a:gd name="T25" fmla="*/ 456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 h="456">
                  <a:moveTo>
                    <a:pt x="144" y="456"/>
                  </a:moveTo>
                  <a:cubicBezTo>
                    <a:pt x="144" y="24"/>
                    <a:pt x="144" y="24"/>
                    <a:pt x="144" y="24"/>
                  </a:cubicBezTo>
                  <a:cubicBezTo>
                    <a:pt x="144" y="11"/>
                    <a:pt x="133" y="0"/>
                    <a:pt x="120" y="0"/>
                  </a:cubicBezTo>
                  <a:cubicBezTo>
                    <a:pt x="24" y="0"/>
                    <a:pt x="24" y="0"/>
                    <a:pt x="24" y="0"/>
                  </a:cubicBezTo>
                  <a:cubicBezTo>
                    <a:pt x="11" y="0"/>
                    <a:pt x="0" y="11"/>
                    <a:pt x="0" y="24"/>
                  </a:cubicBezTo>
                  <a:cubicBezTo>
                    <a:pt x="0" y="408"/>
                    <a:pt x="0" y="408"/>
                    <a:pt x="0" y="408"/>
                  </a:cubicBezTo>
                  <a:cubicBezTo>
                    <a:pt x="48" y="408"/>
                    <a:pt x="48" y="408"/>
                    <a:pt x="48" y="408"/>
                  </a:cubicBezTo>
                  <a:cubicBezTo>
                    <a:pt x="48" y="48"/>
                    <a:pt x="48" y="48"/>
                    <a:pt x="48" y="48"/>
                  </a:cubicBezTo>
                  <a:cubicBezTo>
                    <a:pt x="96" y="48"/>
                    <a:pt x="96" y="48"/>
                    <a:pt x="96" y="48"/>
                  </a:cubicBezTo>
                  <a:cubicBezTo>
                    <a:pt x="96" y="456"/>
                    <a:pt x="96" y="456"/>
                    <a:pt x="96" y="456"/>
                  </a:cubicBezTo>
                  <a:lnTo>
                    <a:pt x="144" y="456"/>
                  </a:lnTo>
                  <a:close/>
                  <a:moveTo>
                    <a:pt x="144" y="456"/>
                  </a:moveTo>
                  <a:cubicBezTo>
                    <a:pt x="144" y="456"/>
                    <a:pt x="144" y="456"/>
                    <a:pt x="144" y="45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1" name="Freeform 46"/>
            <p:cNvSpPr>
              <a:spLocks noEditPoints="1"/>
            </p:cNvSpPr>
            <p:nvPr/>
          </p:nvSpPr>
          <p:spPr bwMode="auto">
            <a:xfrm>
              <a:off x="6913563" y="2708275"/>
              <a:ext cx="541338" cy="1081088"/>
            </a:xfrm>
            <a:custGeom>
              <a:avLst/>
              <a:gdLst>
                <a:gd name="T0" fmla="*/ 144 w 144"/>
                <a:gd name="T1" fmla="*/ 264 h 288"/>
                <a:gd name="T2" fmla="*/ 144 w 144"/>
                <a:gd name="T3" fmla="*/ 24 h 288"/>
                <a:gd name="T4" fmla="*/ 120 w 144"/>
                <a:gd name="T5" fmla="*/ 0 h 288"/>
                <a:gd name="T6" fmla="*/ 24 w 144"/>
                <a:gd name="T7" fmla="*/ 0 h 288"/>
                <a:gd name="T8" fmla="*/ 0 w 144"/>
                <a:gd name="T9" fmla="*/ 24 h 288"/>
                <a:gd name="T10" fmla="*/ 0 w 144"/>
                <a:gd name="T11" fmla="*/ 288 h 288"/>
                <a:gd name="T12" fmla="*/ 48 w 144"/>
                <a:gd name="T13" fmla="*/ 288 h 288"/>
                <a:gd name="T14" fmla="*/ 48 w 144"/>
                <a:gd name="T15" fmla="*/ 48 h 288"/>
                <a:gd name="T16" fmla="*/ 96 w 144"/>
                <a:gd name="T17" fmla="*/ 48 h 288"/>
                <a:gd name="T18" fmla="*/ 96 w 144"/>
                <a:gd name="T19" fmla="*/ 264 h 288"/>
                <a:gd name="T20" fmla="*/ 144 w 144"/>
                <a:gd name="T21" fmla="*/ 264 h 288"/>
                <a:gd name="T22" fmla="*/ 144 w 144"/>
                <a:gd name="T23" fmla="*/ 264 h 288"/>
                <a:gd name="T24" fmla="*/ 144 w 144"/>
                <a:gd name="T25" fmla="*/ 26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 h="288">
                  <a:moveTo>
                    <a:pt x="144" y="264"/>
                  </a:moveTo>
                  <a:cubicBezTo>
                    <a:pt x="144" y="24"/>
                    <a:pt x="144" y="24"/>
                    <a:pt x="144" y="24"/>
                  </a:cubicBezTo>
                  <a:cubicBezTo>
                    <a:pt x="144" y="11"/>
                    <a:pt x="133" y="0"/>
                    <a:pt x="120" y="0"/>
                  </a:cubicBezTo>
                  <a:cubicBezTo>
                    <a:pt x="24" y="0"/>
                    <a:pt x="24" y="0"/>
                    <a:pt x="24" y="0"/>
                  </a:cubicBezTo>
                  <a:cubicBezTo>
                    <a:pt x="11" y="0"/>
                    <a:pt x="0" y="11"/>
                    <a:pt x="0" y="24"/>
                  </a:cubicBezTo>
                  <a:cubicBezTo>
                    <a:pt x="0" y="288"/>
                    <a:pt x="0" y="288"/>
                    <a:pt x="0" y="288"/>
                  </a:cubicBezTo>
                  <a:cubicBezTo>
                    <a:pt x="48" y="288"/>
                    <a:pt x="48" y="288"/>
                    <a:pt x="48" y="288"/>
                  </a:cubicBezTo>
                  <a:cubicBezTo>
                    <a:pt x="48" y="48"/>
                    <a:pt x="48" y="48"/>
                    <a:pt x="48" y="48"/>
                  </a:cubicBezTo>
                  <a:cubicBezTo>
                    <a:pt x="96" y="48"/>
                    <a:pt x="96" y="48"/>
                    <a:pt x="96" y="48"/>
                  </a:cubicBezTo>
                  <a:cubicBezTo>
                    <a:pt x="96" y="264"/>
                    <a:pt x="96" y="264"/>
                    <a:pt x="96" y="264"/>
                  </a:cubicBezTo>
                  <a:lnTo>
                    <a:pt x="144" y="264"/>
                  </a:lnTo>
                  <a:close/>
                  <a:moveTo>
                    <a:pt x="144" y="264"/>
                  </a:moveTo>
                  <a:cubicBezTo>
                    <a:pt x="144" y="264"/>
                    <a:pt x="144" y="264"/>
                    <a:pt x="144" y="2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2" name="Freeform 47"/>
            <p:cNvSpPr>
              <a:spLocks noEditPoints="1"/>
            </p:cNvSpPr>
            <p:nvPr/>
          </p:nvSpPr>
          <p:spPr bwMode="auto">
            <a:xfrm>
              <a:off x="7634288" y="2166938"/>
              <a:ext cx="541338" cy="1443038"/>
            </a:xfrm>
            <a:custGeom>
              <a:avLst/>
              <a:gdLst>
                <a:gd name="T0" fmla="*/ 144 w 144"/>
                <a:gd name="T1" fmla="*/ 384 h 384"/>
                <a:gd name="T2" fmla="*/ 144 w 144"/>
                <a:gd name="T3" fmla="*/ 24 h 384"/>
                <a:gd name="T4" fmla="*/ 120 w 144"/>
                <a:gd name="T5" fmla="*/ 0 h 384"/>
                <a:gd name="T6" fmla="*/ 24 w 144"/>
                <a:gd name="T7" fmla="*/ 0 h 384"/>
                <a:gd name="T8" fmla="*/ 0 w 144"/>
                <a:gd name="T9" fmla="*/ 24 h 384"/>
                <a:gd name="T10" fmla="*/ 0 w 144"/>
                <a:gd name="T11" fmla="*/ 384 h 384"/>
                <a:gd name="T12" fmla="*/ 48 w 144"/>
                <a:gd name="T13" fmla="*/ 384 h 384"/>
                <a:gd name="T14" fmla="*/ 48 w 144"/>
                <a:gd name="T15" fmla="*/ 48 h 384"/>
                <a:gd name="T16" fmla="*/ 96 w 144"/>
                <a:gd name="T17" fmla="*/ 48 h 384"/>
                <a:gd name="T18" fmla="*/ 96 w 144"/>
                <a:gd name="T19" fmla="*/ 384 h 384"/>
                <a:gd name="T20" fmla="*/ 144 w 144"/>
                <a:gd name="T21" fmla="*/ 384 h 384"/>
                <a:gd name="T22" fmla="*/ 144 w 144"/>
                <a:gd name="T23" fmla="*/ 384 h 384"/>
                <a:gd name="T24" fmla="*/ 144 w 144"/>
                <a:gd name="T25" fmla="*/ 384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 h="384">
                  <a:moveTo>
                    <a:pt x="144" y="384"/>
                  </a:moveTo>
                  <a:cubicBezTo>
                    <a:pt x="144" y="24"/>
                    <a:pt x="144" y="24"/>
                    <a:pt x="144" y="24"/>
                  </a:cubicBezTo>
                  <a:cubicBezTo>
                    <a:pt x="144" y="11"/>
                    <a:pt x="133" y="0"/>
                    <a:pt x="120" y="0"/>
                  </a:cubicBezTo>
                  <a:cubicBezTo>
                    <a:pt x="24" y="0"/>
                    <a:pt x="24" y="0"/>
                    <a:pt x="24" y="0"/>
                  </a:cubicBezTo>
                  <a:cubicBezTo>
                    <a:pt x="11" y="0"/>
                    <a:pt x="0" y="11"/>
                    <a:pt x="0" y="24"/>
                  </a:cubicBezTo>
                  <a:cubicBezTo>
                    <a:pt x="0" y="384"/>
                    <a:pt x="0" y="384"/>
                    <a:pt x="0" y="384"/>
                  </a:cubicBezTo>
                  <a:cubicBezTo>
                    <a:pt x="48" y="384"/>
                    <a:pt x="48" y="384"/>
                    <a:pt x="48" y="384"/>
                  </a:cubicBezTo>
                  <a:cubicBezTo>
                    <a:pt x="48" y="48"/>
                    <a:pt x="48" y="48"/>
                    <a:pt x="48" y="48"/>
                  </a:cubicBezTo>
                  <a:cubicBezTo>
                    <a:pt x="96" y="48"/>
                    <a:pt x="96" y="48"/>
                    <a:pt x="96" y="48"/>
                  </a:cubicBezTo>
                  <a:cubicBezTo>
                    <a:pt x="96" y="384"/>
                    <a:pt x="96" y="384"/>
                    <a:pt x="96" y="384"/>
                  </a:cubicBezTo>
                  <a:lnTo>
                    <a:pt x="144" y="384"/>
                  </a:lnTo>
                  <a:close/>
                  <a:moveTo>
                    <a:pt x="144" y="384"/>
                  </a:moveTo>
                  <a:cubicBezTo>
                    <a:pt x="144" y="384"/>
                    <a:pt x="144" y="384"/>
                    <a:pt x="144" y="38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3" name="Freeform 48"/>
            <p:cNvSpPr>
              <a:spLocks noEditPoints="1"/>
            </p:cNvSpPr>
            <p:nvPr/>
          </p:nvSpPr>
          <p:spPr bwMode="auto">
            <a:xfrm>
              <a:off x="4470401" y="723900"/>
              <a:ext cx="3795713" cy="2163763"/>
            </a:xfrm>
            <a:custGeom>
              <a:avLst/>
              <a:gdLst>
                <a:gd name="T0" fmla="*/ 81 w 1010"/>
                <a:gd name="T1" fmla="*/ 545 h 576"/>
                <a:gd name="T2" fmla="*/ 115 w 1010"/>
                <a:gd name="T3" fmla="*/ 545 h 576"/>
                <a:gd name="T4" fmla="*/ 313 w 1010"/>
                <a:gd name="T5" fmla="*/ 347 h 576"/>
                <a:gd name="T6" fmla="*/ 512 w 1010"/>
                <a:gd name="T7" fmla="*/ 568 h 576"/>
                <a:gd name="T8" fmla="*/ 529 w 1010"/>
                <a:gd name="T9" fmla="*/ 576 h 576"/>
                <a:gd name="T10" fmla="*/ 530 w 1010"/>
                <a:gd name="T11" fmla="*/ 576 h 576"/>
                <a:gd name="T12" fmla="*/ 547 w 1010"/>
                <a:gd name="T13" fmla="*/ 569 h 576"/>
                <a:gd name="T14" fmla="*/ 866 w 1010"/>
                <a:gd name="T15" fmla="*/ 250 h 576"/>
                <a:gd name="T16" fmla="*/ 866 w 1010"/>
                <a:gd name="T17" fmla="*/ 312 h 576"/>
                <a:gd name="T18" fmla="*/ 890 w 1010"/>
                <a:gd name="T19" fmla="*/ 336 h 576"/>
                <a:gd name="T20" fmla="*/ 986 w 1010"/>
                <a:gd name="T21" fmla="*/ 336 h 576"/>
                <a:gd name="T22" fmla="*/ 1010 w 1010"/>
                <a:gd name="T23" fmla="*/ 312 h 576"/>
                <a:gd name="T24" fmla="*/ 1010 w 1010"/>
                <a:gd name="T25" fmla="*/ 24 h 576"/>
                <a:gd name="T26" fmla="*/ 986 w 1010"/>
                <a:gd name="T27" fmla="*/ 0 h 576"/>
                <a:gd name="T28" fmla="*/ 698 w 1010"/>
                <a:gd name="T29" fmla="*/ 0 h 576"/>
                <a:gd name="T30" fmla="*/ 674 w 1010"/>
                <a:gd name="T31" fmla="*/ 24 h 576"/>
                <a:gd name="T32" fmla="*/ 674 w 1010"/>
                <a:gd name="T33" fmla="*/ 120 h 576"/>
                <a:gd name="T34" fmla="*/ 698 w 1010"/>
                <a:gd name="T35" fmla="*/ 144 h 576"/>
                <a:gd name="T36" fmla="*/ 760 w 1010"/>
                <a:gd name="T37" fmla="*/ 144 h 576"/>
                <a:gd name="T38" fmla="*/ 531 w 1010"/>
                <a:gd name="T39" fmla="*/ 373 h 576"/>
                <a:gd name="T40" fmla="*/ 332 w 1010"/>
                <a:gd name="T41" fmla="*/ 152 h 576"/>
                <a:gd name="T42" fmla="*/ 315 w 1010"/>
                <a:gd name="T43" fmla="*/ 144 h 576"/>
                <a:gd name="T44" fmla="*/ 297 w 1010"/>
                <a:gd name="T45" fmla="*/ 151 h 576"/>
                <a:gd name="T46" fmla="*/ 9 w 1010"/>
                <a:gd name="T47" fmla="*/ 439 h 576"/>
                <a:gd name="T48" fmla="*/ 9 w 1010"/>
                <a:gd name="T49" fmla="*/ 473 h 576"/>
                <a:gd name="T50" fmla="*/ 81 w 1010"/>
                <a:gd name="T51" fmla="*/ 545 h 576"/>
                <a:gd name="T52" fmla="*/ 313 w 1010"/>
                <a:gd name="T53" fmla="*/ 203 h 576"/>
                <a:gd name="T54" fmla="*/ 512 w 1010"/>
                <a:gd name="T55" fmla="*/ 424 h 576"/>
                <a:gd name="T56" fmla="*/ 529 w 1010"/>
                <a:gd name="T57" fmla="*/ 432 h 576"/>
                <a:gd name="T58" fmla="*/ 547 w 1010"/>
                <a:gd name="T59" fmla="*/ 425 h 576"/>
                <a:gd name="T60" fmla="*/ 835 w 1010"/>
                <a:gd name="T61" fmla="*/ 137 h 576"/>
                <a:gd name="T62" fmla="*/ 840 w 1010"/>
                <a:gd name="T63" fmla="*/ 111 h 576"/>
                <a:gd name="T64" fmla="*/ 818 w 1010"/>
                <a:gd name="T65" fmla="*/ 96 h 576"/>
                <a:gd name="T66" fmla="*/ 722 w 1010"/>
                <a:gd name="T67" fmla="*/ 96 h 576"/>
                <a:gd name="T68" fmla="*/ 722 w 1010"/>
                <a:gd name="T69" fmla="*/ 48 h 576"/>
                <a:gd name="T70" fmla="*/ 962 w 1010"/>
                <a:gd name="T71" fmla="*/ 48 h 576"/>
                <a:gd name="T72" fmla="*/ 962 w 1010"/>
                <a:gd name="T73" fmla="*/ 288 h 576"/>
                <a:gd name="T74" fmla="*/ 914 w 1010"/>
                <a:gd name="T75" fmla="*/ 288 h 576"/>
                <a:gd name="T76" fmla="*/ 914 w 1010"/>
                <a:gd name="T77" fmla="*/ 192 h 576"/>
                <a:gd name="T78" fmla="*/ 899 w 1010"/>
                <a:gd name="T79" fmla="*/ 170 h 576"/>
                <a:gd name="T80" fmla="*/ 873 w 1010"/>
                <a:gd name="T81" fmla="*/ 175 h 576"/>
                <a:gd name="T82" fmla="*/ 531 w 1010"/>
                <a:gd name="T83" fmla="*/ 517 h 576"/>
                <a:gd name="T84" fmla="*/ 332 w 1010"/>
                <a:gd name="T85" fmla="*/ 296 h 576"/>
                <a:gd name="T86" fmla="*/ 315 w 1010"/>
                <a:gd name="T87" fmla="*/ 288 h 576"/>
                <a:gd name="T88" fmla="*/ 314 w 1010"/>
                <a:gd name="T89" fmla="*/ 288 h 576"/>
                <a:gd name="T90" fmla="*/ 297 w 1010"/>
                <a:gd name="T91" fmla="*/ 295 h 576"/>
                <a:gd name="T92" fmla="*/ 98 w 1010"/>
                <a:gd name="T93" fmla="*/ 494 h 576"/>
                <a:gd name="T94" fmla="*/ 60 w 1010"/>
                <a:gd name="T95" fmla="*/ 456 h 576"/>
                <a:gd name="T96" fmla="*/ 313 w 1010"/>
                <a:gd name="T97" fmla="*/ 203 h 576"/>
                <a:gd name="T98" fmla="*/ 313 w 1010"/>
                <a:gd name="T99" fmla="*/ 203 h 576"/>
                <a:gd name="T100" fmla="*/ 313 w 1010"/>
                <a:gd name="T101" fmla="*/ 203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10" h="576">
                  <a:moveTo>
                    <a:pt x="81" y="545"/>
                  </a:moveTo>
                  <a:cubicBezTo>
                    <a:pt x="90" y="554"/>
                    <a:pt x="106" y="554"/>
                    <a:pt x="115" y="545"/>
                  </a:cubicBezTo>
                  <a:cubicBezTo>
                    <a:pt x="313" y="347"/>
                    <a:pt x="313" y="347"/>
                    <a:pt x="313" y="347"/>
                  </a:cubicBezTo>
                  <a:cubicBezTo>
                    <a:pt x="512" y="568"/>
                    <a:pt x="512" y="568"/>
                    <a:pt x="512" y="568"/>
                  </a:cubicBezTo>
                  <a:cubicBezTo>
                    <a:pt x="517" y="573"/>
                    <a:pt x="523" y="576"/>
                    <a:pt x="529" y="576"/>
                  </a:cubicBezTo>
                  <a:cubicBezTo>
                    <a:pt x="530" y="576"/>
                    <a:pt x="530" y="576"/>
                    <a:pt x="530" y="576"/>
                  </a:cubicBezTo>
                  <a:cubicBezTo>
                    <a:pt x="536" y="576"/>
                    <a:pt x="542" y="573"/>
                    <a:pt x="547" y="569"/>
                  </a:cubicBezTo>
                  <a:cubicBezTo>
                    <a:pt x="866" y="250"/>
                    <a:pt x="866" y="250"/>
                    <a:pt x="866" y="250"/>
                  </a:cubicBezTo>
                  <a:cubicBezTo>
                    <a:pt x="866" y="312"/>
                    <a:pt x="866" y="312"/>
                    <a:pt x="866" y="312"/>
                  </a:cubicBezTo>
                  <a:cubicBezTo>
                    <a:pt x="866" y="325"/>
                    <a:pt x="877" y="336"/>
                    <a:pt x="890" y="336"/>
                  </a:cubicBezTo>
                  <a:cubicBezTo>
                    <a:pt x="986" y="336"/>
                    <a:pt x="986" y="336"/>
                    <a:pt x="986" y="336"/>
                  </a:cubicBezTo>
                  <a:cubicBezTo>
                    <a:pt x="999" y="336"/>
                    <a:pt x="1010" y="325"/>
                    <a:pt x="1010" y="312"/>
                  </a:cubicBezTo>
                  <a:cubicBezTo>
                    <a:pt x="1010" y="24"/>
                    <a:pt x="1010" y="24"/>
                    <a:pt x="1010" y="24"/>
                  </a:cubicBezTo>
                  <a:cubicBezTo>
                    <a:pt x="1010" y="11"/>
                    <a:pt x="999" y="0"/>
                    <a:pt x="986" y="0"/>
                  </a:cubicBezTo>
                  <a:cubicBezTo>
                    <a:pt x="698" y="0"/>
                    <a:pt x="698" y="0"/>
                    <a:pt x="698" y="0"/>
                  </a:cubicBezTo>
                  <a:cubicBezTo>
                    <a:pt x="685" y="0"/>
                    <a:pt x="674" y="11"/>
                    <a:pt x="674" y="24"/>
                  </a:cubicBezTo>
                  <a:cubicBezTo>
                    <a:pt x="674" y="120"/>
                    <a:pt x="674" y="120"/>
                    <a:pt x="674" y="120"/>
                  </a:cubicBezTo>
                  <a:cubicBezTo>
                    <a:pt x="674" y="133"/>
                    <a:pt x="685" y="144"/>
                    <a:pt x="698" y="144"/>
                  </a:cubicBezTo>
                  <a:cubicBezTo>
                    <a:pt x="760" y="144"/>
                    <a:pt x="760" y="144"/>
                    <a:pt x="760" y="144"/>
                  </a:cubicBezTo>
                  <a:cubicBezTo>
                    <a:pt x="531" y="373"/>
                    <a:pt x="531" y="373"/>
                    <a:pt x="531" y="373"/>
                  </a:cubicBezTo>
                  <a:cubicBezTo>
                    <a:pt x="332" y="152"/>
                    <a:pt x="332" y="152"/>
                    <a:pt x="332" y="152"/>
                  </a:cubicBezTo>
                  <a:cubicBezTo>
                    <a:pt x="327" y="147"/>
                    <a:pt x="321" y="144"/>
                    <a:pt x="315" y="144"/>
                  </a:cubicBezTo>
                  <a:cubicBezTo>
                    <a:pt x="308" y="144"/>
                    <a:pt x="302" y="146"/>
                    <a:pt x="297" y="151"/>
                  </a:cubicBezTo>
                  <a:cubicBezTo>
                    <a:pt x="9" y="439"/>
                    <a:pt x="9" y="439"/>
                    <a:pt x="9" y="439"/>
                  </a:cubicBezTo>
                  <a:cubicBezTo>
                    <a:pt x="0" y="448"/>
                    <a:pt x="0" y="464"/>
                    <a:pt x="9" y="473"/>
                  </a:cubicBezTo>
                  <a:lnTo>
                    <a:pt x="81" y="545"/>
                  </a:lnTo>
                  <a:close/>
                  <a:moveTo>
                    <a:pt x="313" y="203"/>
                  </a:moveTo>
                  <a:cubicBezTo>
                    <a:pt x="512" y="424"/>
                    <a:pt x="512" y="424"/>
                    <a:pt x="512" y="424"/>
                  </a:cubicBezTo>
                  <a:cubicBezTo>
                    <a:pt x="517" y="429"/>
                    <a:pt x="523" y="432"/>
                    <a:pt x="529" y="432"/>
                  </a:cubicBezTo>
                  <a:cubicBezTo>
                    <a:pt x="536" y="432"/>
                    <a:pt x="542" y="430"/>
                    <a:pt x="547" y="425"/>
                  </a:cubicBezTo>
                  <a:cubicBezTo>
                    <a:pt x="835" y="137"/>
                    <a:pt x="835" y="137"/>
                    <a:pt x="835" y="137"/>
                  </a:cubicBezTo>
                  <a:cubicBezTo>
                    <a:pt x="842" y="130"/>
                    <a:pt x="844" y="120"/>
                    <a:pt x="840" y="111"/>
                  </a:cubicBezTo>
                  <a:cubicBezTo>
                    <a:pt x="836" y="102"/>
                    <a:pt x="828" y="96"/>
                    <a:pt x="818" y="96"/>
                  </a:cubicBezTo>
                  <a:cubicBezTo>
                    <a:pt x="722" y="96"/>
                    <a:pt x="722" y="96"/>
                    <a:pt x="722" y="96"/>
                  </a:cubicBezTo>
                  <a:cubicBezTo>
                    <a:pt x="722" y="48"/>
                    <a:pt x="722" y="48"/>
                    <a:pt x="722" y="48"/>
                  </a:cubicBezTo>
                  <a:cubicBezTo>
                    <a:pt x="962" y="48"/>
                    <a:pt x="962" y="48"/>
                    <a:pt x="962" y="48"/>
                  </a:cubicBezTo>
                  <a:cubicBezTo>
                    <a:pt x="962" y="288"/>
                    <a:pt x="962" y="288"/>
                    <a:pt x="962" y="288"/>
                  </a:cubicBezTo>
                  <a:cubicBezTo>
                    <a:pt x="914" y="288"/>
                    <a:pt x="914" y="288"/>
                    <a:pt x="914" y="288"/>
                  </a:cubicBezTo>
                  <a:cubicBezTo>
                    <a:pt x="914" y="192"/>
                    <a:pt x="914" y="192"/>
                    <a:pt x="914" y="192"/>
                  </a:cubicBezTo>
                  <a:cubicBezTo>
                    <a:pt x="914" y="182"/>
                    <a:pt x="908" y="174"/>
                    <a:pt x="899" y="170"/>
                  </a:cubicBezTo>
                  <a:cubicBezTo>
                    <a:pt x="890" y="166"/>
                    <a:pt x="880" y="168"/>
                    <a:pt x="873" y="175"/>
                  </a:cubicBezTo>
                  <a:cubicBezTo>
                    <a:pt x="531" y="517"/>
                    <a:pt x="531" y="517"/>
                    <a:pt x="531" y="517"/>
                  </a:cubicBezTo>
                  <a:cubicBezTo>
                    <a:pt x="332" y="296"/>
                    <a:pt x="332" y="296"/>
                    <a:pt x="332" y="296"/>
                  </a:cubicBezTo>
                  <a:cubicBezTo>
                    <a:pt x="327" y="291"/>
                    <a:pt x="321" y="288"/>
                    <a:pt x="315" y="288"/>
                  </a:cubicBezTo>
                  <a:cubicBezTo>
                    <a:pt x="314" y="288"/>
                    <a:pt x="314" y="288"/>
                    <a:pt x="314" y="288"/>
                  </a:cubicBezTo>
                  <a:cubicBezTo>
                    <a:pt x="308" y="288"/>
                    <a:pt x="302" y="291"/>
                    <a:pt x="297" y="295"/>
                  </a:cubicBezTo>
                  <a:cubicBezTo>
                    <a:pt x="98" y="494"/>
                    <a:pt x="98" y="494"/>
                    <a:pt x="98" y="494"/>
                  </a:cubicBezTo>
                  <a:cubicBezTo>
                    <a:pt x="60" y="456"/>
                    <a:pt x="60" y="456"/>
                    <a:pt x="60" y="456"/>
                  </a:cubicBezTo>
                  <a:lnTo>
                    <a:pt x="313" y="203"/>
                  </a:lnTo>
                  <a:close/>
                  <a:moveTo>
                    <a:pt x="313" y="203"/>
                  </a:moveTo>
                  <a:cubicBezTo>
                    <a:pt x="313" y="203"/>
                    <a:pt x="313" y="203"/>
                    <a:pt x="313" y="20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4" name="Freeform 49"/>
            <p:cNvSpPr>
              <a:spLocks noEditPoints="1"/>
            </p:cNvSpPr>
            <p:nvPr/>
          </p:nvSpPr>
          <p:spPr bwMode="auto">
            <a:xfrm>
              <a:off x="3395663" y="3778250"/>
              <a:ext cx="5430838" cy="2581275"/>
            </a:xfrm>
            <a:custGeom>
              <a:avLst/>
              <a:gdLst>
                <a:gd name="T0" fmla="*/ 216 w 1445"/>
                <a:gd name="T1" fmla="*/ 555 h 687"/>
                <a:gd name="T2" fmla="*/ 312 w 1445"/>
                <a:gd name="T3" fmla="*/ 531 h 687"/>
                <a:gd name="T4" fmla="*/ 1147 w 1445"/>
                <a:gd name="T5" fmla="*/ 450 h 687"/>
                <a:gd name="T6" fmla="*/ 1416 w 1445"/>
                <a:gd name="T7" fmla="*/ 66 h 687"/>
                <a:gd name="T8" fmla="*/ 1221 w 1445"/>
                <a:gd name="T9" fmla="*/ 1 h 687"/>
                <a:gd name="T10" fmla="*/ 1133 w 1445"/>
                <a:gd name="T11" fmla="*/ 53 h 687"/>
                <a:gd name="T12" fmla="*/ 1036 w 1445"/>
                <a:gd name="T13" fmla="*/ 37 h 687"/>
                <a:gd name="T14" fmla="*/ 916 w 1445"/>
                <a:gd name="T15" fmla="*/ 227 h 687"/>
                <a:gd name="T16" fmla="*/ 586 w 1445"/>
                <a:gd name="T17" fmla="*/ 219 h 687"/>
                <a:gd name="T18" fmla="*/ 312 w 1445"/>
                <a:gd name="T19" fmla="*/ 147 h 687"/>
                <a:gd name="T20" fmla="*/ 288 w 1445"/>
                <a:gd name="T21" fmla="*/ 99 h 687"/>
                <a:gd name="T22" fmla="*/ 216 w 1445"/>
                <a:gd name="T23" fmla="*/ 75 h 687"/>
                <a:gd name="T24" fmla="*/ 0 w 1445"/>
                <a:gd name="T25" fmla="*/ 51 h 687"/>
                <a:gd name="T26" fmla="*/ 168 w 1445"/>
                <a:gd name="T27" fmla="*/ 99 h 687"/>
                <a:gd name="T28" fmla="*/ 0 w 1445"/>
                <a:gd name="T29" fmla="*/ 579 h 687"/>
                <a:gd name="T30" fmla="*/ 192 w 1445"/>
                <a:gd name="T31" fmla="*/ 627 h 687"/>
                <a:gd name="T32" fmla="*/ 1242 w 1445"/>
                <a:gd name="T33" fmla="*/ 56 h 687"/>
                <a:gd name="T34" fmla="*/ 1070 w 1445"/>
                <a:gd name="T35" fmla="*/ 267 h 687"/>
                <a:gd name="T36" fmla="*/ 1182 w 1445"/>
                <a:gd name="T37" fmla="*/ 68 h 687"/>
                <a:gd name="T38" fmla="*/ 1020 w 1445"/>
                <a:gd name="T39" fmla="*/ 112 h 687"/>
                <a:gd name="T40" fmla="*/ 1095 w 1445"/>
                <a:gd name="T41" fmla="*/ 85 h 687"/>
                <a:gd name="T42" fmla="*/ 969 w 1445"/>
                <a:gd name="T43" fmla="*/ 272 h 687"/>
                <a:gd name="T44" fmla="*/ 1020 w 1445"/>
                <a:gd name="T45" fmla="*/ 112 h 687"/>
                <a:gd name="T46" fmla="*/ 559 w 1445"/>
                <a:gd name="T47" fmla="*/ 260 h 687"/>
                <a:gd name="T48" fmla="*/ 876 w 1445"/>
                <a:gd name="T49" fmla="*/ 267 h 687"/>
                <a:gd name="T50" fmla="*/ 876 w 1445"/>
                <a:gd name="T51" fmla="*/ 387 h 687"/>
                <a:gd name="T52" fmla="*/ 576 w 1445"/>
                <a:gd name="T53" fmla="*/ 435 h 687"/>
                <a:gd name="T54" fmla="*/ 955 w 1445"/>
                <a:gd name="T55" fmla="*/ 400 h 687"/>
                <a:gd name="T56" fmla="*/ 1313 w 1445"/>
                <a:gd name="T57" fmla="*/ 92 h 687"/>
                <a:gd name="T58" fmla="*/ 1375 w 1445"/>
                <a:gd name="T59" fmla="*/ 154 h 687"/>
                <a:gd name="T60" fmla="*/ 327 w 1445"/>
                <a:gd name="T61" fmla="*/ 416 h 687"/>
                <a:gd name="T62" fmla="*/ 312 w 1445"/>
                <a:gd name="T63" fmla="*/ 205 h 687"/>
                <a:gd name="T64" fmla="*/ 264 w 1445"/>
                <a:gd name="T65" fmla="*/ 147 h 687"/>
                <a:gd name="T66" fmla="*/ 216 w 1445"/>
                <a:gd name="T67" fmla="*/ 507 h 687"/>
                <a:gd name="T68" fmla="*/ 264 w 1445"/>
                <a:gd name="T69" fmla="*/ 147 h 687"/>
                <a:gd name="T70" fmla="*/ 264 w 1445"/>
                <a:gd name="T71" fmla="*/ 147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5" h="687">
                  <a:moveTo>
                    <a:pt x="216" y="603"/>
                  </a:moveTo>
                  <a:cubicBezTo>
                    <a:pt x="216" y="555"/>
                    <a:pt x="216" y="555"/>
                    <a:pt x="216" y="555"/>
                  </a:cubicBezTo>
                  <a:cubicBezTo>
                    <a:pt x="288" y="555"/>
                    <a:pt x="288" y="555"/>
                    <a:pt x="288" y="555"/>
                  </a:cubicBezTo>
                  <a:cubicBezTo>
                    <a:pt x="301" y="555"/>
                    <a:pt x="312" y="544"/>
                    <a:pt x="312" y="531"/>
                  </a:cubicBezTo>
                  <a:cubicBezTo>
                    <a:pt x="312" y="468"/>
                    <a:pt x="312" y="468"/>
                    <a:pt x="312" y="468"/>
                  </a:cubicBezTo>
                  <a:cubicBezTo>
                    <a:pt x="550" y="687"/>
                    <a:pt x="918" y="679"/>
                    <a:pt x="1147" y="450"/>
                  </a:cubicBezTo>
                  <a:cubicBezTo>
                    <a:pt x="1409" y="188"/>
                    <a:pt x="1409" y="188"/>
                    <a:pt x="1409" y="188"/>
                  </a:cubicBezTo>
                  <a:cubicBezTo>
                    <a:pt x="1442" y="155"/>
                    <a:pt x="1445" y="103"/>
                    <a:pt x="1416" y="66"/>
                  </a:cubicBezTo>
                  <a:cubicBezTo>
                    <a:pt x="1388" y="30"/>
                    <a:pt x="1337" y="20"/>
                    <a:pt x="1297" y="44"/>
                  </a:cubicBezTo>
                  <a:cubicBezTo>
                    <a:pt x="1280" y="18"/>
                    <a:pt x="1252" y="3"/>
                    <a:pt x="1221" y="1"/>
                  </a:cubicBezTo>
                  <a:cubicBezTo>
                    <a:pt x="1191" y="0"/>
                    <a:pt x="1161" y="15"/>
                    <a:pt x="1143" y="39"/>
                  </a:cubicBezTo>
                  <a:cubicBezTo>
                    <a:pt x="1133" y="53"/>
                    <a:pt x="1133" y="53"/>
                    <a:pt x="1133" y="53"/>
                  </a:cubicBezTo>
                  <a:cubicBezTo>
                    <a:pt x="1128" y="49"/>
                    <a:pt x="1122" y="45"/>
                    <a:pt x="1116" y="42"/>
                  </a:cubicBezTo>
                  <a:cubicBezTo>
                    <a:pt x="1091" y="30"/>
                    <a:pt x="1062" y="28"/>
                    <a:pt x="1036" y="37"/>
                  </a:cubicBezTo>
                  <a:cubicBezTo>
                    <a:pt x="1009" y="47"/>
                    <a:pt x="988" y="67"/>
                    <a:pt x="976" y="92"/>
                  </a:cubicBezTo>
                  <a:cubicBezTo>
                    <a:pt x="916" y="227"/>
                    <a:pt x="916" y="227"/>
                    <a:pt x="916" y="227"/>
                  </a:cubicBezTo>
                  <a:cubicBezTo>
                    <a:pt x="903" y="222"/>
                    <a:pt x="890" y="219"/>
                    <a:pt x="876" y="219"/>
                  </a:cubicBezTo>
                  <a:cubicBezTo>
                    <a:pt x="586" y="219"/>
                    <a:pt x="586" y="219"/>
                    <a:pt x="586" y="219"/>
                  </a:cubicBezTo>
                  <a:cubicBezTo>
                    <a:pt x="545" y="178"/>
                    <a:pt x="545" y="178"/>
                    <a:pt x="545" y="178"/>
                  </a:cubicBezTo>
                  <a:cubicBezTo>
                    <a:pt x="483" y="116"/>
                    <a:pt x="388" y="104"/>
                    <a:pt x="312" y="147"/>
                  </a:cubicBezTo>
                  <a:cubicBezTo>
                    <a:pt x="312" y="123"/>
                    <a:pt x="312" y="123"/>
                    <a:pt x="312" y="123"/>
                  </a:cubicBezTo>
                  <a:cubicBezTo>
                    <a:pt x="312" y="110"/>
                    <a:pt x="301" y="99"/>
                    <a:pt x="288" y="99"/>
                  </a:cubicBezTo>
                  <a:cubicBezTo>
                    <a:pt x="216" y="99"/>
                    <a:pt x="216" y="99"/>
                    <a:pt x="216" y="99"/>
                  </a:cubicBezTo>
                  <a:cubicBezTo>
                    <a:pt x="216" y="75"/>
                    <a:pt x="216" y="75"/>
                    <a:pt x="216" y="75"/>
                  </a:cubicBezTo>
                  <a:cubicBezTo>
                    <a:pt x="216" y="62"/>
                    <a:pt x="205" y="51"/>
                    <a:pt x="192" y="51"/>
                  </a:cubicBezTo>
                  <a:cubicBezTo>
                    <a:pt x="0" y="51"/>
                    <a:pt x="0" y="51"/>
                    <a:pt x="0" y="51"/>
                  </a:cubicBezTo>
                  <a:cubicBezTo>
                    <a:pt x="0" y="99"/>
                    <a:pt x="0" y="99"/>
                    <a:pt x="0" y="99"/>
                  </a:cubicBezTo>
                  <a:cubicBezTo>
                    <a:pt x="168" y="99"/>
                    <a:pt x="168" y="99"/>
                    <a:pt x="168" y="99"/>
                  </a:cubicBezTo>
                  <a:cubicBezTo>
                    <a:pt x="168" y="579"/>
                    <a:pt x="168" y="579"/>
                    <a:pt x="168" y="579"/>
                  </a:cubicBezTo>
                  <a:cubicBezTo>
                    <a:pt x="0" y="579"/>
                    <a:pt x="0" y="579"/>
                    <a:pt x="0" y="579"/>
                  </a:cubicBezTo>
                  <a:cubicBezTo>
                    <a:pt x="0" y="627"/>
                    <a:pt x="0" y="627"/>
                    <a:pt x="0" y="627"/>
                  </a:cubicBezTo>
                  <a:cubicBezTo>
                    <a:pt x="192" y="627"/>
                    <a:pt x="192" y="627"/>
                    <a:pt x="192" y="627"/>
                  </a:cubicBezTo>
                  <a:cubicBezTo>
                    <a:pt x="205" y="627"/>
                    <a:pt x="216" y="616"/>
                    <a:pt x="216" y="603"/>
                  </a:cubicBezTo>
                  <a:close/>
                  <a:moveTo>
                    <a:pt x="1242" y="56"/>
                  </a:moveTo>
                  <a:cubicBezTo>
                    <a:pt x="1250" y="61"/>
                    <a:pt x="1256" y="68"/>
                    <a:pt x="1260" y="77"/>
                  </a:cubicBezTo>
                  <a:cubicBezTo>
                    <a:pt x="1070" y="267"/>
                    <a:pt x="1070" y="267"/>
                    <a:pt x="1070" y="267"/>
                  </a:cubicBezTo>
                  <a:cubicBezTo>
                    <a:pt x="1044" y="293"/>
                    <a:pt x="1015" y="315"/>
                    <a:pt x="984" y="333"/>
                  </a:cubicBezTo>
                  <a:cubicBezTo>
                    <a:pt x="1182" y="68"/>
                    <a:pt x="1182" y="68"/>
                    <a:pt x="1182" y="68"/>
                  </a:cubicBezTo>
                  <a:cubicBezTo>
                    <a:pt x="1196" y="49"/>
                    <a:pt x="1222" y="44"/>
                    <a:pt x="1242" y="56"/>
                  </a:cubicBezTo>
                  <a:close/>
                  <a:moveTo>
                    <a:pt x="1020" y="112"/>
                  </a:moveTo>
                  <a:cubicBezTo>
                    <a:pt x="1026" y="98"/>
                    <a:pt x="1038" y="88"/>
                    <a:pt x="1052" y="83"/>
                  </a:cubicBezTo>
                  <a:cubicBezTo>
                    <a:pt x="1066" y="78"/>
                    <a:pt x="1081" y="79"/>
                    <a:pt x="1095" y="85"/>
                  </a:cubicBezTo>
                  <a:cubicBezTo>
                    <a:pt x="1098" y="87"/>
                    <a:pt x="1101" y="89"/>
                    <a:pt x="1104" y="91"/>
                  </a:cubicBezTo>
                  <a:cubicBezTo>
                    <a:pt x="969" y="272"/>
                    <a:pt x="969" y="272"/>
                    <a:pt x="969" y="272"/>
                  </a:cubicBezTo>
                  <a:cubicBezTo>
                    <a:pt x="965" y="266"/>
                    <a:pt x="961" y="260"/>
                    <a:pt x="956" y="254"/>
                  </a:cubicBezTo>
                  <a:lnTo>
                    <a:pt x="1020" y="112"/>
                  </a:lnTo>
                  <a:close/>
                  <a:moveTo>
                    <a:pt x="511" y="212"/>
                  </a:moveTo>
                  <a:cubicBezTo>
                    <a:pt x="559" y="260"/>
                    <a:pt x="559" y="260"/>
                    <a:pt x="559" y="260"/>
                  </a:cubicBezTo>
                  <a:cubicBezTo>
                    <a:pt x="564" y="264"/>
                    <a:pt x="570" y="267"/>
                    <a:pt x="576" y="267"/>
                  </a:cubicBezTo>
                  <a:cubicBezTo>
                    <a:pt x="876" y="267"/>
                    <a:pt x="876" y="267"/>
                    <a:pt x="876" y="267"/>
                  </a:cubicBezTo>
                  <a:cubicBezTo>
                    <a:pt x="909" y="267"/>
                    <a:pt x="936" y="294"/>
                    <a:pt x="936" y="327"/>
                  </a:cubicBezTo>
                  <a:cubicBezTo>
                    <a:pt x="936" y="360"/>
                    <a:pt x="909" y="387"/>
                    <a:pt x="876" y="387"/>
                  </a:cubicBezTo>
                  <a:cubicBezTo>
                    <a:pt x="576" y="387"/>
                    <a:pt x="576" y="387"/>
                    <a:pt x="576" y="387"/>
                  </a:cubicBezTo>
                  <a:cubicBezTo>
                    <a:pt x="576" y="435"/>
                    <a:pt x="576" y="435"/>
                    <a:pt x="576" y="435"/>
                  </a:cubicBezTo>
                  <a:cubicBezTo>
                    <a:pt x="876" y="435"/>
                    <a:pt x="876" y="435"/>
                    <a:pt x="876" y="435"/>
                  </a:cubicBezTo>
                  <a:cubicBezTo>
                    <a:pt x="906" y="435"/>
                    <a:pt x="935" y="422"/>
                    <a:pt x="955" y="400"/>
                  </a:cubicBezTo>
                  <a:cubicBezTo>
                    <a:pt x="1011" y="378"/>
                    <a:pt x="1061" y="344"/>
                    <a:pt x="1104" y="301"/>
                  </a:cubicBezTo>
                  <a:cubicBezTo>
                    <a:pt x="1313" y="92"/>
                    <a:pt x="1313" y="92"/>
                    <a:pt x="1313" y="92"/>
                  </a:cubicBezTo>
                  <a:cubicBezTo>
                    <a:pt x="1330" y="75"/>
                    <a:pt x="1358" y="75"/>
                    <a:pt x="1375" y="92"/>
                  </a:cubicBezTo>
                  <a:cubicBezTo>
                    <a:pt x="1392" y="109"/>
                    <a:pt x="1392" y="137"/>
                    <a:pt x="1375" y="154"/>
                  </a:cubicBezTo>
                  <a:cubicBezTo>
                    <a:pt x="1113" y="416"/>
                    <a:pt x="1113" y="416"/>
                    <a:pt x="1113" y="416"/>
                  </a:cubicBezTo>
                  <a:cubicBezTo>
                    <a:pt x="896" y="633"/>
                    <a:pt x="544" y="633"/>
                    <a:pt x="327" y="416"/>
                  </a:cubicBezTo>
                  <a:cubicBezTo>
                    <a:pt x="312" y="401"/>
                    <a:pt x="312" y="401"/>
                    <a:pt x="312" y="401"/>
                  </a:cubicBezTo>
                  <a:cubicBezTo>
                    <a:pt x="312" y="205"/>
                    <a:pt x="312" y="205"/>
                    <a:pt x="312" y="205"/>
                  </a:cubicBezTo>
                  <a:cubicBezTo>
                    <a:pt x="370" y="155"/>
                    <a:pt x="457" y="158"/>
                    <a:pt x="511" y="212"/>
                  </a:cubicBezTo>
                  <a:close/>
                  <a:moveTo>
                    <a:pt x="264" y="147"/>
                  </a:moveTo>
                  <a:cubicBezTo>
                    <a:pt x="264" y="507"/>
                    <a:pt x="264" y="507"/>
                    <a:pt x="264" y="507"/>
                  </a:cubicBezTo>
                  <a:cubicBezTo>
                    <a:pt x="216" y="507"/>
                    <a:pt x="216" y="507"/>
                    <a:pt x="216" y="507"/>
                  </a:cubicBezTo>
                  <a:cubicBezTo>
                    <a:pt x="216" y="147"/>
                    <a:pt x="216" y="147"/>
                    <a:pt x="216" y="147"/>
                  </a:cubicBezTo>
                  <a:lnTo>
                    <a:pt x="264" y="147"/>
                  </a:lnTo>
                  <a:close/>
                  <a:moveTo>
                    <a:pt x="264" y="147"/>
                  </a:moveTo>
                  <a:cubicBezTo>
                    <a:pt x="264" y="147"/>
                    <a:pt x="264" y="147"/>
                    <a:pt x="264" y="14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
        <p:nvSpPr>
          <p:cNvPr id="61"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4</a:t>
            </a:fld>
            <a:endParaRPr lang="en-IN"/>
          </a:p>
        </p:txBody>
      </p:sp>
    </p:spTree>
    <p:extLst>
      <p:ext uri="{BB962C8B-B14F-4D97-AF65-F5344CB8AC3E}">
        <p14:creationId xmlns:p14="http://schemas.microsoft.com/office/powerpoint/2010/main" val="1595402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279134345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145"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Challenges</a:t>
            </a:r>
            <a:endParaRPr lang="en-US" sz="2800" dirty="0">
              <a:latin typeface="Verdana" panose="020B0604030504040204" pitchFamily="34" charset="0"/>
              <a:ea typeface="Verdana" panose="020B0604030504040204" pitchFamily="34" charset="0"/>
            </a:endParaRPr>
          </a:p>
        </p:txBody>
      </p:sp>
      <p:pic>
        <p:nvPicPr>
          <p:cNvPr id="25" name="Picture 2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74086" y="364291"/>
            <a:ext cx="10843829" cy="7301512"/>
          </a:xfrm>
          <a:prstGeom prst="rect">
            <a:avLst/>
          </a:prstGeom>
        </p:spPr>
      </p:pic>
      <p:sp>
        <p:nvSpPr>
          <p:cNvPr id="72" name="Freeform 71"/>
          <p:cNvSpPr/>
          <p:nvPr/>
        </p:nvSpPr>
        <p:spPr>
          <a:xfrm>
            <a:off x="1404569" y="2892185"/>
            <a:ext cx="1926587" cy="768657"/>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spAutoFit/>
          </a:bodyPr>
          <a:lstStyle/>
          <a:p>
            <a:pPr lvl="0" algn="ctr" defTabSz="800100">
              <a:spcBef>
                <a:spcPct val="0"/>
              </a:spcBef>
              <a:spcAft>
                <a:spcPct val="35000"/>
              </a:spcAft>
            </a:pPr>
            <a: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t>Getting Latest Dataset from various sources</a:t>
            </a:r>
          </a:p>
        </p:txBody>
      </p:sp>
      <p:sp>
        <p:nvSpPr>
          <p:cNvPr id="74" name="Freeform 73"/>
          <p:cNvSpPr/>
          <p:nvPr/>
        </p:nvSpPr>
        <p:spPr>
          <a:xfrm>
            <a:off x="3859915" y="3999113"/>
            <a:ext cx="1926587" cy="2215991"/>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spAutoFit/>
          </a:bodyPr>
          <a:lstStyle/>
          <a:p>
            <a:pPr lvl="0" algn="ctr" defTabSz="800100">
              <a:spcBef>
                <a:spcPct val="0"/>
              </a:spcBef>
              <a:spcAft>
                <a:spcPct val="35000"/>
              </a:spcAft>
            </a:pPr>
            <a: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t>Initially wanted </a:t>
            </a:r>
            <a:b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t>to look on number of stock (TFAANNG) (TSLA, FB, APL, AMZN, NVDA, NFLX and GOOG). Decided to go with one and extend it further!</a:t>
            </a:r>
          </a:p>
        </p:txBody>
      </p:sp>
      <p:sp>
        <p:nvSpPr>
          <p:cNvPr id="75" name="Freeform 74"/>
          <p:cNvSpPr/>
          <p:nvPr/>
        </p:nvSpPr>
        <p:spPr>
          <a:xfrm>
            <a:off x="6222693" y="2892185"/>
            <a:ext cx="1926587" cy="768657"/>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spAutoFit/>
          </a:bodyPr>
          <a:lstStyle/>
          <a:p>
            <a:pPr lvl="0" algn="ctr" defTabSz="800100">
              <a:spcBef>
                <a:spcPct val="0"/>
              </a:spcBef>
              <a:spcAft>
                <a:spcPct val="35000"/>
              </a:spcAft>
            </a:pPr>
            <a: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t>Learning curve </a:t>
            </a:r>
            <a:b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t>on Various </a:t>
            </a:r>
            <a:b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t>ML Models</a:t>
            </a:r>
          </a:p>
        </p:txBody>
      </p:sp>
      <p:sp>
        <p:nvSpPr>
          <p:cNvPr id="76" name="Freeform 75"/>
          <p:cNvSpPr/>
          <p:nvPr/>
        </p:nvSpPr>
        <p:spPr>
          <a:xfrm>
            <a:off x="8591159" y="3999113"/>
            <a:ext cx="1926587" cy="1723549"/>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spAutoFit/>
          </a:bodyPr>
          <a:lstStyle/>
          <a:p>
            <a:pPr lvl="0" algn="ctr" defTabSz="800100">
              <a:spcBef>
                <a:spcPct val="0"/>
              </a:spcBef>
              <a:spcAft>
                <a:spcPct val="35000"/>
              </a:spcAft>
            </a:pPr>
            <a: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t>Too little time </a:t>
            </a:r>
            <a:b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sz="1600" dirty="0">
                <a:solidFill>
                  <a:schemeClr val="tx1"/>
                </a:solidFill>
                <a:latin typeface="Verdana" panose="020B0604030504040204" pitchFamily="34" charset="0"/>
                <a:ea typeface="Verdana" panose="020B0604030504040204" pitchFamily="34" charset="0"/>
                <a:cs typeface="Times New Roman" panose="02020603050405020304" pitchFamily="18" charset="0"/>
              </a:rPr>
              <a:t>for analyzing multiple stocks and provide investment guidelines to diversify portfolio</a:t>
            </a:r>
          </a:p>
        </p:txBody>
      </p:sp>
      <p:grpSp>
        <p:nvGrpSpPr>
          <p:cNvPr id="63" name="Group 62"/>
          <p:cNvGrpSpPr/>
          <p:nvPr/>
        </p:nvGrpSpPr>
        <p:grpSpPr>
          <a:xfrm>
            <a:off x="2070913" y="4513545"/>
            <a:ext cx="889460" cy="887118"/>
            <a:chOff x="3376613" y="723900"/>
            <a:chExt cx="5424487" cy="5410201"/>
          </a:xfrm>
        </p:grpSpPr>
        <p:sp>
          <p:nvSpPr>
            <p:cNvPr id="40" name="Freeform 15"/>
            <p:cNvSpPr>
              <a:spLocks noEditPoints="1"/>
            </p:cNvSpPr>
            <p:nvPr/>
          </p:nvSpPr>
          <p:spPr bwMode="auto">
            <a:xfrm>
              <a:off x="5194300" y="2436813"/>
              <a:ext cx="1803400" cy="2344738"/>
            </a:xfrm>
            <a:custGeom>
              <a:avLst/>
              <a:gdLst>
                <a:gd name="T0" fmla="*/ 456 w 480"/>
                <a:gd name="T1" fmla="*/ 0 h 624"/>
                <a:gd name="T2" fmla="*/ 24 w 480"/>
                <a:gd name="T3" fmla="*/ 0 h 624"/>
                <a:gd name="T4" fmla="*/ 0 w 480"/>
                <a:gd name="T5" fmla="*/ 24 h 624"/>
                <a:gd name="T6" fmla="*/ 0 w 480"/>
                <a:gd name="T7" fmla="*/ 600 h 624"/>
                <a:gd name="T8" fmla="*/ 24 w 480"/>
                <a:gd name="T9" fmla="*/ 624 h 624"/>
                <a:gd name="T10" fmla="*/ 456 w 480"/>
                <a:gd name="T11" fmla="*/ 624 h 624"/>
                <a:gd name="T12" fmla="*/ 480 w 480"/>
                <a:gd name="T13" fmla="*/ 600 h 624"/>
                <a:gd name="T14" fmla="*/ 480 w 480"/>
                <a:gd name="T15" fmla="*/ 24 h 624"/>
                <a:gd name="T16" fmla="*/ 456 w 480"/>
                <a:gd name="T17" fmla="*/ 0 h 624"/>
                <a:gd name="T18" fmla="*/ 432 w 480"/>
                <a:gd name="T19" fmla="*/ 576 h 624"/>
                <a:gd name="T20" fmla="*/ 48 w 480"/>
                <a:gd name="T21" fmla="*/ 576 h 624"/>
                <a:gd name="T22" fmla="*/ 48 w 480"/>
                <a:gd name="T23" fmla="*/ 432 h 624"/>
                <a:gd name="T24" fmla="*/ 432 w 480"/>
                <a:gd name="T25" fmla="*/ 432 h 624"/>
                <a:gd name="T26" fmla="*/ 432 w 480"/>
                <a:gd name="T27" fmla="*/ 576 h 624"/>
                <a:gd name="T28" fmla="*/ 432 w 480"/>
                <a:gd name="T29" fmla="*/ 384 h 624"/>
                <a:gd name="T30" fmla="*/ 48 w 480"/>
                <a:gd name="T31" fmla="*/ 384 h 624"/>
                <a:gd name="T32" fmla="*/ 48 w 480"/>
                <a:gd name="T33" fmla="*/ 240 h 624"/>
                <a:gd name="T34" fmla="*/ 432 w 480"/>
                <a:gd name="T35" fmla="*/ 240 h 624"/>
                <a:gd name="T36" fmla="*/ 432 w 480"/>
                <a:gd name="T37" fmla="*/ 384 h 624"/>
                <a:gd name="T38" fmla="*/ 432 w 480"/>
                <a:gd name="T39" fmla="*/ 192 h 624"/>
                <a:gd name="T40" fmla="*/ 48 w 480"/>
                <a:gd name="T41" fmla="*/ 192 h 624"/>
                <a:gd name="T42" fmla="*/ 48 w 480"/>
                <a:gd name="T43" fmla="*/ 48 h 624"/>
                <a:gd name="T44" fmla="*/ 432 w 480"/>
                <a:gd name="T45" fmla="*/ 48 h 624"/>
                <a:gd name="T46" fmla="*/ 432 w 480"/>
                <a:gd name="T47" fmla="*/ 192 h 624"/>
                <a:gd name="T48" fmla="*/ 432 w 480"/>
                <a:gd name="T49" fmla="*/ 192 h 624"/>
                <a:gd name="T50" fmla="*/ 432 w 480"/>
                <a:gd name="T51" fmla="*/ 192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0" h="624">
                  <a:moveTo>
                    <a:pt x="456" y="0"/>
                  </a:moveTo>
                  <a:cubicBezTo>
                    <a:pt x="24" y="0"/>
                    <a:pt x="24" y="0"/>
                    <a:pt x="24" y="0"/>
                  </a:cubicBezTo>
                  <a:cubicBezTo>
                    <a:pt x="11" y="0"/>
                    <a:pt x="0" y="11"/>
                    <a:pt x="0" y="24"/>
                  </a:cubicBezTo>
                  <a:cubicBezTo>
                    <a:pt x="0" y="600"/>
                    <a:pt x="0" y="600"/>
                    <a:pt x="0" y="600"/>
                  </a:cubicBezTo>
                  <a:cubicBezTo>
                    <a:pt x="0" y="613"/>
                    <a:pt x="11" y="624"/>
                    <a:pt x="24" y="624"/>
                  </a:cubicBezTo>
                  <a:cubicBezTo>
                    <a:pt x="456" y="624"/>
                    <a:pt x="456" y="624"/>
                    <a:pt x="456" y="624"/>
                  </a:cubicBezTo>
                  <a:cubicBezTo>
                    <a:pt x="469" y="624"/>
                    <a:pt x="480" y="613"/>
                    <a:pt x="480" y="600"/>
                  </a:cubicBezTo>
                  <a:cubicBezTo>
                    <a:pt x="480" y="24"/>
                    <a:pt x="480" y="24"/>
                    <a:pt x="480" y="24"/>
                  </a:cubicBezTo>
                  <a:cubicBezTo>
                    <a:pt x="480" y="11"/>
                    <a:pt x="469" y="0"/>
                    <a:pt x="456" y="0"/>
                  </a:cubicBezTo>
                  <a:close/>
                  <a:moveTo>
                    <a:pt x="432" y="576"/>
                  </a:moveTo>
                  <a:cubicBezTo>
                    <a:pt x="48" y="576"/>
                    <a:pt x="48" y="576"/>
                    <a:pt x="48" y="576"/>
                  </a:cubicBezTo>
                  <a:cubicBezTo>
                    <a:pt x="48" y="432"/>
                    <a:pt x="48" y="432"/>
                    <a:pt x="48" y="432"/>
                  </a:cubicBezTo>
                  <a:cubicBezTo>
                    <a:pt x="432" y="432"/>
                    <a:pt x="432" y="432"/>
                    <a:pt x="432" y="432"/>
                  </a:cubicBezTo>
                  <a:lnTo>
                    <a:pt x="432" y="576"/>
                  </a:lnTo>
                  <a:close/>
                  <a:moveTo>
                    <a:pt x="432" y="384"/>
                  </a:moveTo>
                  <a:cubicBezTo>
                    <a:pt x="48" y="384"/>
                    <a:pt x="48" y="384"/>
                    <a:pt x="48" y="384"/>
                  </a:cubicBezTo>
                  <a:cubicBezTo>
                    <a:pt x="48" y="240"/>
                    <a:pt x="48" y="240"/>
                    <a:pt x="48" y="240"/>
                  </a:cubicBezTo>
                  <a:cubicBezTo>
                    <a:pt x="432" y="240"/>
                    <a:pt x="432" y="240"/>
                    <a:pt x="432" y="240"/>
                  </a:cubicBezTo>
                  <a:lnTo>
                    <a:pt x="432" y="384"/>
                  </a:lnTo>
                  <a:close/>
                  <a:moveTo>
                    <a:pt x="432" y="192"/>
                  </a:moveTo>
                  <a:cubicBezTo>
                    <a:pt x="48" y="192"/>
                    <a:pt x="48" y="192"/>
                    <a:pt x="48" y="192"/>
                  </a:cubicBezTo>
                  <a:cubicBezTo>
                    <a:pt x="48" y="48"/>
                    <a:pt x="48" y="48"/>
                    <a:pt x="48" y="48"/>
                  </a:cubicBezTo>
                  <a:cubicBezTo>
                    <a:pt x="432" y="48"/>
                    <a:pt x="432" y="48"/>
                    <a:pt x="432" y="48"/>
                  </a:cubicBezTo>
                  <a:lnTo>
                    <a:pt x="432" y="192"/>
                  </a:lnTo>
                  <a:close/>
                  <a:moveTo>
                    <a:pt x="432" y="192"/>
                  </a:moveTo>
                  <a:cubicBezTo>
                    <a:pt x="432" y="192"/>
                    <a:pt x="432" y="192"/>
                    <a:pt x="432" y="19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 name="Freeform 16"/>
            <p:cNvSpPr>
              <a:spLocks noEditPoints="1"/>
            </p:cNvSpPr>
            <p:nvPr/>
          </p:nvSpPr>
          <p:spPr bwMode="auto">
            <a:xfrm>
              <a:off x="6997700" y="723900"/>
              <a:ext cx="1803400" cy="1622425"/>
            </a:xfrm>
            <a:custGeom>
              <a:avLst/>
              <a:gdLst>
                <a:gd name="T0" fmla="*/ 408 w 480"/>
                <a:gd name="T1" fmla="*/ 0 h 432"/>
                <a:gd name="T2" fmla="*/ 72 w 480"/>
                <a:gd name="T3" fmla="*/ 0 h 432"/>
                <a:gd name="T4" fmla="*/ 0 w 480"/>
                <a:gd name="T5" fmla="*/ 72 h 432"/>
                <a:gd name="T6" fmla="*/ 0 w 480"/>
                <a:gd name="T7" fmla="*/ 264 h 432"/>
                <a:gd name="T8" fmla="*/ 72 w 480"/>
                <a:gd name="T9" fmla="*/ 336 h 432"/>
                <a:gd name="T10" fmla="*/ 168 w 480"/>
                <a:gd name="T11" fmla="*/ 336 h 432"/>
                <a:gd name="T12" fmla="*/ 168 w 480"/>
                <a:gd name="T13" fmla="*/ 384 h 432"/>
                <a:gd name="T14" fmla="*/ 120 w 480"/>
                <a:gd name="T15" fmla="*/ 384 h 432"/>
                <a:gd name="T16" fmla="*/ 120 w 480"/>
                <a:gd name="T17" fmla="*/ 432 h 432"/>
                <a:gd name="T18" fmla="*/ 360 w 480"/>
                <a:gd name="T19" fmla="*/ 432 h 432"/>
                <a:gd name="T20" fmla="*/ 360 w 480"/>
                <a:gd name="T21" fmla="*/ 384 h 432"/>
                <a:gd name="T22" fmla="*/ 312 w 480"/>
                <a:gd name="T23" fmla="*/ 384 h 432"/>
                <a:gd name="T24" fmla="*/ 312 w 480"/>
                <a:gd name="T25" fmla="*/ 336 h 432"/>
                <a:gd name="T26" fmla="*/ 408 w 480"/>
                <a:gd name="T27" fmla="*/ 336 h 432"/>
                <a:gd name="T28" fmla="*/ 480 w 480"/>
                <a:gd name="T29" fmla="*/ 264 h 432"/>
                <a:gd name="T30" fmla="*/ 480 w 480"/>
                <a:gd name="T31" fmla="*/ 72 h 432"/>
                <a:gd name="T32" fmla="*/ 408 w 480"/>
                <a:gd name="T33" fmla="*/ 0 h 432"/>
                <a:gd name="T34" fmla="*/ 264 w 480"/>
                <a:gd name="T35" fmla="*/ 384 h 432"/>
                <a:gd name="T36" fmla="*/ 216 w 480"/>
                <a:gd name="T37" fmla="*/ 384 h 432"/>
                <a:gd name="T38" fmla="*/ 216 w 480"/>
                <a:gd name="T39" fmla="*/ 336 h 432"/>
                <a:gd name="T40" fmla="*/ 264 w 480"/>
                <a:gd name="T41" fmla="*/ 336 h 432"/>
                <a:gd name="T42" fmla="*/ 264 w 480"/>
                <a:gd name="T43" fmla="*/ 384 h 432"/>
                <a:gd name="T44" fmla="*/ 432 w 480"/>
                <a:gd name="T45" fmla="*/ 264 h 432"/>
                <a:gd name="T46" fmla="*/ 408 w 480"/>
                <a:gd name="T47" fmla="*/ 288 h 432"/>
                <a:gd name="T48" fmla="*/ 72 w 480"/>
                <a:gd name="T49" fmla="*/ 288 h 432"/>
                <a:gd name="T50" fmla="*/ 48 w 480"/>
                <a:gd name="T51" fmla="*/ 264 h 432"/>
                <a:gd name="T52" fmla="*/ 48 w 480"/>
                <a:gd name="T53" fmla="*/ 240 h 432"/>
                <a:gd name="T54" fmla="*/ 432 w 480"/>
                <a:gd name="T55" fmla="*/ 240 h 432"/>
                <a:gd name="T56" fmla="*/ 432 w 480"/>
                <a:gd name="T57" fmla="*/ 264 h 432"/>
                <a:gd name="T58" fmla="*/ 432 w 480"/>
                <a:gd name="T59" fmla="*/ 192 h 432"/>
                <a:gd name="T60" fmla="*/ 48 w 480"/>
                <a:gd name="T61" fmla="*/ 192 h 432"/>
                <a:gd name="T62" fmla="*/ 48 w 480"/>
                <a:gd name="T63" fmla="*/ 72 h 432"/>
                <a:gd name="T64" fmla="*/ 72 w 480"/>
                <a:gd name="T65" fmla="*/ 48 h 432"/>
                <a:gd name="T66" fmla="*/ 408 w 480"/>
                <a:gd name="T67" fmla="*/ 48 h 432"/>
                <a:gd name="T68" fmla="*/ 432 w 480"/>
                <a:gd name="T69" fmla="*/ 72 h 432"/>
                <a:gd name="T70" fmla="*/ 432 w 480"/>
                <a:gd name="T71" fmla="*/ 192 h 432"/>
                <a:gd name="T72" fmla="*/ 432 w 480"/>
                <a:gd name="T73" fmla="*/ 192 h 432"/>
                <a:gd name="T74" fmla="*/ 432 w 480"/>
                <a:gd name="T75" fmla="*/ 192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80" h="432">
                  <a:moveTo>
                    <a:pt x="408" y="0"/>
                  </a:moveTo>
                  <a:cubicBezTo>
                    <a:pt x="72" y="0"/>
                    <a:pt x="72" y="0"/>
                    <a:pt x="72" y="0"/>
                  </a:cubicBezTo>
                  <a:cubicBezTo>
                    <a:pt x="32" y="0"/>
                    <a:pt x="0" y="32"/>
                    <a:pt x="0" y="72"/>
                  </a:cubicBezTo>
                  <a:cubicBezTo>
                    <a:pt x="0" y="264"/>
                    <a:pt x="0" y="264"/>
                    <a:pt x="0" y="264"/>
                  </a:cubicBezTo>
                  <a:cubicBezTo>
                    <a:pt x="0" y="304"/>
                    <a:pt x="32" y="336"/>
                    <a:pt x="72" y="336"/>
                  </a:cubicBezTo>
                  <a:cubicBezTo>
                    <a:pt x="168" y="336"/>
                    <a:pt x="168" y="336"/>
                    <a:pt x="168" y="336"/>
                  </a:cubicBezTo>
                  <a:cubicBezTo>
                    <a:pt x="168" y="384"/>
                    <a:pt x="168" y="384"/>
                    <a:pt x="168" y="384"/>
                  </a:cubicBezTo>
                  <a:cubicBezTo>
                    <a:pt x="120" y="384"/>
                    <a:pt x="120" y="384"/>
                    <a:pt x="120" y="384"/>
                  </a:cubicBezTo>
                  <a:cubicBezTo>
                    <a:pt x="120" y="432"/>
                    <a:pt x="120" y="432"/>
                    <a:pt x="120" y="432"/>
                  </a:cubicBezTo>
                  <a:cubicBezTo>
                    <a:pt x="360" y="432"/>
                    <a:pt x="360" y="432"/>
                    <a:pt x="360" y="432"/>
                  </a:cubicBezTo>
                  <a:cubicBezTo>
                    <a:pt x="360" y="384"/>
                    <a:pt x="360" y="384"/>
                    <a:pt x="360" y="384"/>
                  </a:cubicBezTo>
                  <a:cubicBezTo>
                    <a:pt x="312" y="384"/>
                    <a:pt x="312" y="384"/>
                    <a:pt x="312" y="384"/>
                  </a:cubicBezTo>
                  <a:cubicBezTo>
                    <a:pt x="312" y="336"/>
                    <a:pt x="312" y="336"/>
                    <a:pt x="312" y="336"/>
                  </a:cubicBezTo>
                  <a:cubicBezTo>
                    <a:pt x="408" y="336"/>
                    <a:pt x="408" y="336"/>
                    <a:pt x="408" y="336"/>
                  </a:cubicBezTo>
                  <a:cubicBezTo>
                    <a:pt x="448" y="336"/>
                    <a:pt x="480" y="304"/>
                    <a:pt x="480" y="264"/>
                  </a:cubicBezTo>
                  <a:cubicBezTo>
                    <a:pt x="480" y="72"/>
                    <a:pt x="480" y="72"/>
                    <a:pt x="480" y="72"/>
                  </a:cubicBezTo>
                  <a:cubicBezTo>
                    <a:pt x="480" y="32"/>
                    <a:pt x="448" y="0"/>
                    <a:pt x="408" y="0"/>
                  </a:cubicBezTo>
                  <a:close/>
                  <a:moveTo>
                    <a:pt x="264" y="384"/>
                  </a:moveTo>
                  <a:cubicBezTo>
                    <a:pt x="216" y="384"/>
                    <a:pt x="216" y="384"/>
                    <a:pt x="216" y="384"/>
                  </a:cubicBezTo>
                  <a:cubicBezTo>
                    <a:pt x="216" y="336"/>
                    <a:pt x="216" y="336"/>
                    <a:pt x="216" y="336"/>
                  </a:cubicBezTo>
                  <a:cubicBezTo>
                    <a:pt x="264" y="336"/>
                    <a:pt x="264" y="336"/>
                    <a:pt x="264" y="336"/>
                  </a:cubicBezTo>
                  <a:lnTo>
                    <a:pt x="264" y="384"/>
                  </a:lnTo>
                  <a:close/>
                  <a:moveTo>
                    <a:pt x="432" y="264"/>
                  </a:moveTo>
                  <a:cubicBezTo>
                    <a:pt x="432" y="277"/>
                    <a:pt x="421" y="288"/>
                    <a:pt x="408" y="288"/>
                  </a:cubicBezTo>
                  <a:cubicBezTo>
                    <a:pt x="72" y="288"/>
                    <a:pt x="72" y="288"/>
                    <a:pt x="72" y="288"/>
                  </a:cubicBezTo>
                  <a:cubicBezTo>
                    <a:pt x="59" y="288"/>
                    <a:pt x="48" y="277"/>
                    <a:pt x="48" y="264"/>
                  </a:cubicBezTo>
                  <a:cubicBezTo>
                    <a:pt x="48" y="240"/>
                    <a:pt x="48" y="240"/>
                    <a:pt x="48" y="240"/>
                  </a:cubicBezTo>
                  <a:cubicBezTo>
                    <a:pt x="432" y="240"/>
                    <a:pt x="432" y="240"/>
                    <a:pt x="432" y="240"/>
                  </a:cubicBezTo>
                  <a:lnTo>
                    <a:pt x="432" y="264"/>
                  </a:lnTo>
                  <a:close/>
                  <a:moveTo>
                    <a:pt x="432" y="192"/>
                  </a:moveTo>
                  <a:cubicBezTo>
                    <a:pt x="48" y="192"/>
                    <a:pt x="48" y="192"/>
                    <a:pt x="48" y="192"/>
                  </a:cubicBezTo>
                  <a:cubicBezTo>
                    <a:pt x="48" y="72"/>
                    <a:pt x="48" y="72"/>
                    <a:pt x="48" y="72"/>
                  </a:cubicBezTo>
                  <a:cubicBezTo>
                    <a:pt x="48" y="59"/>
                    <a:pt x="59" y="48"/>
                    <a:pt x="72" y="48"/>
                  </a:cubicBezTo>
                  <a:cubicBezTo>
                    <a:pt x="408" y="48"/>
                    <a:pt x="408" y="48"/>
                    <a:pt x="408" y="48"/>
                  </a:cubicBezTo>
                  <a:cubicBezTo>
                    <a:pt x="421" y="48"/>
                    <a:pt x="432" y="59"/>
                    <a:pt x="432" y="72"/>
                  </a:cubicBezTo>
                  <a:lnTo>
                    <a:pt x="432" y="192"/>
                  </a:lnTo>
                  <a:close/>
                  <a:moveTo>
                    <a:pt x="432" y="192"/>
                  </a:moveTo>
                  <a:cubicBezTo>
                    <a:pt x="432" y="192"/>
                    <a:pt x="432" y="192"/>
                    <a:pt x="432" y="19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2" name="Freeform 17"/>
            <p:cNvSpPr>
              <a:spLocks noEditPoints="1"/>
            </p:cNvSpPr>
            <p:nvPr/>
          </p:nvSpPr>
          <p:spPr bwMode="auto">
            <a:xfrm>
              <a:off x="6997700" y="4691063"/>
              <a:ext cx="1803400" cy="1443038"/>
            </a:xfrm>
            <a:custGeom>
              <a:avLst/>
              <a:gdLst>
                <a:gd name="T0" fmla="*/ 456 w 480"/>
                <a:gd name="T1" fmla="*/ 240 h 384"/>
                <a:gd name="T2" fmla="*/ 456 w 480"/>
                <a:gd name="T3" fmla="*/ 72 h 384"/>
                <a:gd name="T4" fmla="*/ 384 w 480"/>
                <a:gd name="T5" fmla="*/ 0 h 384"/>
                <a:gd name="T6" fmla="*/ 96 w 480"/>
                <a:gd name="T7" fmla="*/ 0 h 384"/>
                <a:gd name="T8" fmla="*/ 24 w 480"/>
                <a:gd name="T9" fmla="*/ 72 h 384"/>
                <a:gd name="T10" fmla="*/ 24 w 480"/>
                <a:gd name="T11" fmla="*/ 240 h 384"/>
                <a:gd name="T12" fmla="*/ 0 w 480"/>
                <a:gd name="T13" fmla="*/ 264 h 384"/>
                <a:gd name="T14" fmla="*/ 0 w 480"/>
                <a:gd name="T15" fmla="*/ 312 h 384"/>
                <a:gd name="T16" fmla="*/ 72 w 480"/>
                <a:gd name="T17" fmla="*/ 384 h 384"/>
                <a:gd name="T18" fmla="*/ 408 w 480"/>
                <a:gd name="T19" fmla="*/ 384 h 384"/>
                <a:gd name="T20" fmla="*/ 480 w 480"/>
                <a:gd name="T21" fmla="*/ 312 h 384"/>
                <a:gd name="T22" fmla="*/ 480 w 480"/>
                <a:gd name="T23" fmla="*/ 264 h 384"/>
                <a:gd name="T24" fmla="*/ 456 w 480"/>
                <a:gd name="T25" fmla="*/ 240 h 384"/>
                <a:gd name="T26" fmla="*/ 72 w 480"/>
                <a:gd name="T27" fmla="*/ 72 h 384"/>
                <a:gd name="T28" fmla="*/ 96 w 480"/>
                <a:gd name="T29" fmla="*/ 48 h 384"/>
                <a:gd name="T30" fmla="*/ 384 w 480"/>
                <a:gd name="T31" fmla="*/ 48 h 384"/>
                <a:gd name="T32" fmla="*/ 408 w 480"/>
                <a:gd name="T33" fmla="*/ 72 h 384"/>
                <a:gd name="T34" fmla="*/ 408 w 480"/>
                <a:gd name="T35" fmla="*/ 240 h 384"/>
                <a:gd name="T36" fmla="*/ 72 w 480"/>
                <a:gd name="T37" fmla="*/ 240 h 384"/>
                <a:gd name="T38" fmla="*/ 72 w 480"/>
                <a:gd name="T39" fmla="*/ 72 h 384"/>
                <a:gd name="T40" fmla="*/ 432 w 480"/>
                <a:gd name="T41" fmla="*/ 312 h 384"/>
                <a:gd name="T42" fmla="*/ 408 w 480"/>
                <a:gd name="T43" fmla="*/ 336 h 384"/>
                <a:gd name="T44" fmla="*/ 72 w 480"/>
                <a:gd name="T45" fmla="*/ 336 h 384"/>
                <a:gd name="T46" fmla="*/ 48 w 480"/>
                <a:gd name="T47" fmla="*/ 312 h 384"/>
                <a:gd name="T48" fmla="*/ 48 w 480"/>
                <a:gd name="T49" fmla="*/ 288 h 384"/>
                <a:gd name="T50" fmla="*/ 432 w 480"/>
                <a:gd name="T51" fmla="*/ 288 h 384"/>
                <a:gd name="T52" fmla="*/ 432 w 480"/>
                <a:gd name="T53" fmla="*/ 312 h 384"/>
                <a:gd name="T54" fmla="*/ 432 w 480"/>
                <a:gd name="T55" fmla="*/ 312 h 384"/>
                <a:gd name="T56" fmla="*/ 432 w 480"/>
                <a:gd name="T57" fmla="*/ 31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384">
                  <a:moveTo>
                    <a:pt x="456" y="240"/>
                  </a:moveTo>
                  <a:cubicBezTo>
                    <a:pt x="456" y="72"/>
                    <a:pt x="456" y="72"/>
                    <a:pt x="456" y="72"/>
                  </a:cubicBezTo>
                  <a:cubicBezTo>
                    <a:pt x="456" y="32"/>
                    <a:pt x="424" y="0"/>
                    <a:pt x="384" y="0"/>
                  </a:cubicBezTo>
                  <a:cubicBezTo>
                    <a:pt x="96" y="0"/>
                    <a:pt x="96" y="0"/>
                    <a:pt x="96" y="0"/>
                  </a:cubicBezTo>
                  <a:cubicBezTo>
                    <a:pt x="56" y="0"/>
                    <a:pt x="24" y="32"/>
                    <a:pt x="24" y="72"/>
                  </a:cubicBezTo>
                  <a:cubicBezTo>
                    <a:pt x="24" y="240"/>
                    <a:pt x="24" y="240"/>
                    <a:pt x="24" y="240"/>
                  </a:cubicBezTo>
                  <a:cubicBezTo>
                    <a:pt x="11" y="240"/>
                    <a:pt x="0" y="251"/>
                    <a:pt x="0" y="264"/>
                  </a:cubicBezTo>
                  <a:cubicBezTo>
                    <a:pt x="0" y="312"/>
                    <a:pt x="0" y="312"/>
                    <a:pt x="0" y="312"/>
                  </a:cubicBezTo>
                  <a:cubicBezTo>
                    <a:pt x="0" y="352"/>
                    <a:pt x="32" y="384"/>
                    <a:pt x="72" y="384"/>
                  </a:cubicBezTo>
                  <a:cubicBezTo>
                    <a:pt x="408" y="384"/>
                    <a:pt x="408" y="384"/>
                    <a:pt x="408" y="384"/>
                  </a:cubicBezTo>
                  <a:cubicBezTo>
                    <a:pt x="448" y="384"/>
                    <a:pt x="480" y="352"/>
                    <a:pt x="480" y="312"/>
                  </a:cubicBezTo>
                  <a:cubicBezTo>
                    <a:pt x="480" y="264"/>
                    <a:pt x="480" y="264"/>
                    <a:pt x="480" y="264"/>
                  </a:cubicBezTo>
                  <a:cubicBezTo>
                    <a:pt x="480" y="251"/>
                    <a:pt x="469" y="240"/>
                    <a:pt x="456" y="240"/>
                  </a:cubicBezTo>
                  <a:close/>
                  <a:moveTo>
                    <a:pt x="72" y="72"/>
                  </a:moveTo>
                  <a:cubicBezTo>
                    <a:pt x="72" y="59"/>
                    <a:pt x="83" y="48"/>
                    <a:pt x="96" y="48"/>
                  </a:cubicBezTo>
                  <a:cubicBezTo>
                    <a:pt x="384" y="48"/>
                    <a:pt x="384" y="48"/>
                    <a:pt x="384" y="48"/>
                  </a:cubicBezTo>
                  <a:cubicBezTo>
                    <a:pt x="397" y="48"/>
                    <a:pt x="408" y="59"/>
                    <a:pt x="408" y="72"/>
                  </a:cubicBezTo>
                  <a:cubicBezTo>
                    <a:pt x="408" y="240"/>
                    <a:pt x="408" y="240"/>
                    <a:pt x="408" y="240"/>
                  </a:cubicBezTo>
                  <a:cubicBezTo>
                    <a:pt x="72" y="240"/>
                    <a:pt x="72" y="240"/>
                    <a:pt x="72" y="240"/>
                  </a:cubicBezTo>
                  <a:lnTo>
                    <a:pt x="72" y="72"/>
                  </a:lnTo>
                  <a:close/>
                  <a:moveTo>
                    <a:pt x="432" y="312"/>
                  </a:moveTo>
                  <a:cubicBezTo>
                    <a:pt x="432" y="325"/>
                    <a:pt x="421" y="336"/>
                    <a:pt x="408" y="336"/>
                  </a:cubicBezTo>
                  <a:cubicBezTo>
                    <a:pt x="72" y="336"/>
                    <a:pt x="72" y="336"/>
                    <a:pt x="72" y="336"/>
                  </a:cubicBezTo>
                  <a:cubicBezTo>
                    <a:pt x="59" y="336"/>
                    <a:pt x="48" y="325"/>
                    <a:pt x="48" y="312"/>
                  </a:cubicBezTo>
                  <a:cubicBezTo>
                    <a:pt x="48" y="288"/>
                    <a:pt x="48" y="288"/>
                    <a:pt x="48" y="288"/>
                  </a:cubicBezTo>
                  <a:cubicBezTo>
                    <a:pt x="432" y="288"/>
                    <a:pt x="432" y="288"/>
                    <a:pt x="432" y="288"/>
                  </a:cubicBezTo>
                  <a:lnTo>
                    <a:pt x="432" y="312"/>
                  </a:lnTo>
                  <a:close/>
                  <a:moveTo>
                    <a:pt x="432" y="312"/>
                  </a:moveTo>
                  <a:cubicBezTo>
                    <a:pt x="432" y="312"/>
                    <a:pt x="432" y="312"/>
                    <a:pt x="432" y="31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3" name="Freeform 18"/>
            <p:cNvSpPr>
              <a:spLocks noEditPoints="1"/>
            </p:cNvSpPr>
            <p:nvPr/>
          </p:nvSpPr>
          <p:spPr bwMode="auto">
            <a:xfrm>
              <a:off x="3390900" y="4511675"/>
              <a:ext cx="1622425" cy="1622425"/>
            </a:xfrm>
            <a:custGeom>
              <a:avLst/>
              <a:gdLst>
                <a:gd name="T0" fmla="*/ 360 w 432"/>
                <a:gd name="T1" fmla="*/ 96 h 432"/>
                <a:gd name="T2" fmla="*/ 336 w 432"/>
                <a:gd name="T3" fmla="*/ 96 h 432"/>
                <a:gd name="T4" fmla="*/ 336 w 432"/>
                <a:gd name="T5" fmla="*/ 72 h 432"/>
                <a:gd name="T6" fmla="*/ 264 w 432"/>
                <a:gd name="T7" fmla="*/ 0 h 432"/>
                <a:gd name="T8" fmla="*/ 72 w 432"/>
                <a:gd name="T9" fmla="*/ 0 h 432"/>
                <a:gd name="T10" fmla="*/ 0 w 432"/>
                <a:gd name="T11" fmla="*/ 72 h 432"/>
                <a:gd name="T12" fmla="*/ 0 w 432"/>
                <a:gd name="T13" fmla="*/ 360 h 432"/>
                <a:gd name="T14" fmla="*/ 72 w 432"/>
                <a:gd name="T15" fmla="*/ 432 h 432"/>
                <a:gd name="T16" fmla="*/ 360 w 432"/>
                <a:gd name="T17" fmla="*/ 432 h 432"/>
                <a:gd name="T18" fmla="*/ 432 w 432"/>
                <a:gd name="T19" fmla="*/ 360 h 432"/>
                <a:gd name="T20" fmla="*/ 432 w 432"/>
                <a:gd name="T21" fmla="*/ 168 h 432"/>
                <a:gd name="T22" fmla="*/ 360 w 432"/>
                <a:gd name="T23" fmla="*/ 96 h 432"/>
                <a:gd name="T24" fmla="*/ 196 w 432"/>
                <a:gd name="T25" fmla="*/ 384 h 432"/>
                <a:gd name="T26" fmla="*/ 72 w 432"/>
                <a:gd name="T27" fmla="*/ 384 h 432"/>
                <a:gd name="T28" fmla="*/ 48 w 432"/>
                <a:gd name="T29" fmla="*/ 360 h 432"/>
                <a:gd name="T30" fmla="*/ 48 w 432"/>
                <a:gd name="T31" fmla="*/ 72 h 432"/>
                <a:gd name="T32" fmla="*/ 72 w 432"/>
                <a:gd name="T33" fmla="*/ 48 h 432"/>
                <a:gd name="T34" fmla="*/ 264 w 432"/>
                <a:gd name="T35" fmla="*/ 48 h 432"/>
                <a:gd name="T36" fmla="*/ 288 w 432"/>
                <a:gd name="T37" fmla="*/ 72 h 432"/>
                <a:gd name="T38" fmla="*/ 288 w 432"/>
                <a:gd name="T39" fmla="*/ 96 h 432"/>
                <a:gd name="T40" fmla="*/ 264 w 432"/>
                <a:gd name="T41" fmla="*/ 96 h 432"/>
                <a:gd name="T42" fmla="*/ 192 w 432"/>
                <a:gd name="T43" fmla="*/ 168 h 432"/>
                <a:gd name="T44" fmla="*/ 192 w 432"/>
                <a:gd name="T45" fmla="*/ 360 h 432"/>
                <a:gd name="T46" fmla="*/ 196 w 432"/>
                <a:gd name="T47" fmla="*/ 384 h 432"/>
                <a:gd name="T48" fmla="*/ 384 w 432"/>
                <a:gd name="T49" fmla="*/ 360 h 432"/>
                <a:gd name="T50" fmla="*/ 360 w 432"/>
                <a:gd name="T51" fmla="*/ 384 h 432"/>
                <a:gd name="T52" fmla="*/ 264 w 432"/>
                <a:gd name="T53" fmla="*/ 384 h 432"/>
                <a:gd name="T54" fmla="*/ 240 w 432"/>
                <a:gd name="T55" fmla="*/ 360 h 432"/>
                <a:gd name="T56" fmla="*/ 240 w 432"/>
                <a:gd name="T57" fmla="*/ 168 h 432"/>
                <a:gd name="T58" fmla="*/ 264 w 432"/>
                <a:gd name="T59" fmla="*/ 144 h 432"/>
                <a:gd name="T60" fmla="*/ 360 w 432"/>
                <a:gd name="T61" fmla="*/ 144 h 432"/>
                <a:gd name="T62" fmla="*/ 384 w 432"/>
                <a:gd name="T63" fmla="*/ 168 h 432"/>
                <a:gd name="T64" fmla="*/ 384 w 432"/>
                <a:gd name="T65" fmla="*/ 360 h 432"/>
                <a:gd name="T66" fmla="*/ 384 w 432"/>
                <a:gd name="T67" fmla="*/ 360 h 432"/>
                <a:gd name="T68" fmla="*/ 384 w 432"/>
                <a:gd name="T69" fmla="*/ 36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2" h="432">
                  <a:moveTo>
                    <a:pt x="360" y="96"/>
                  </a:moveTo>
                  <a:cubicBezTo>
                    <a:pt x="336" y="96"/>
                    <a:pt x="336" y="96"/>
                    <a:pt x="336" y="96"/>
                  </a:cubicBezTo>
                  <a:cubicBezTo>
                    <a:pt x="336" y="72"/>
                    <a:pt x="336" y="72"/>
                    <a:pt x="336" y="72"/>
                  </a:cubicBezTo>
                  <a:cubicBezTo>
                    <a:pt x="336" y="32"/>
                    <a:pt x="304" y="0"/>
                    <a:pt x="264" y="0"/>
                  </a:cubicBezTo>
                  <a:cubicBezTo>
                    <a:pt x="72" y="0"/>
                    <a:pt x="72" y="0"/>
                    <a:pt x="72" y="0"/>
                  </a:cubicBezTo>
                  <a:cubicBezTo>
                    <a:pt x="32" y="0"/>
                    <a:pt x="0" y="32"/>
                    <a:pt x="0" y="72"/>
                  </a:cubicBezTo>
                  <a:cubicBezTo>
                    <a:pt x="0" y="360"/>
                    <a:pt x="0" y="360"/>
                    <a:pt x="0" y="360"/>
                  </a:cubicBezTo>
                  <a:cubicBezTo>
                    <a:pt x="0" y="400"/>
                    <a:pt x="32" y="432"/>
                    <a:pt x="72" y="432"/>
                  </a:cubicBezTo>
                  <a:cubicBezTo>
                    <a:pt x="360" y="432"/>
                    <a:pt x="360" y="432"/>
                    <a:pt x="360" y="432"/>
                  </a:cubicBezTo>
                  <a:cubicBezTo>
                    <a:pt x="400" y="432"/>
                    <a:pt x="432" y="400"/>
                    <a:pt x="432" y="360"/>
                  </a:cubicBezTo>
                  <a:cubicBezTo>
                    <a:pt x="432" y="168"/>
                    <a:pt x="432" y="168"/>
                    <a:pt x="432" y="168"/>
                  </a:cubicBezTo>
                  <a:cubicBezTo>
                    <a:pt x="432" y="128"/>
                    <a:pt x="400" y="96"/>
                    <a:pt x="360" y="96"/>
                  </a:cubicBezTo>
                  <a:close/>
                  <a:moveTo>
                    <a:pt x="196" y="384"/>
                  </a:moveTo>
                  <a:cubicBezTo>
                    <a:pt x="72" y="384"/>
                    <a:pt x="72" y="384"/>
                    <a:pt x="72" y="384"/>
                  </a:cubicBezTo>
                  <a:cubicBezTo>
                    <a:pt x="59" y="384"/>
                    <a:pt x="48" y="373"/>
                    <a:pt x="48" y="360"/>
                  </a:cubicBezTo>
                  <a:cubicBezTo>
                    <a:pt x="48" y="72"/>
                    <a:pt x="48" y="72"/>
                    <a:pt x="48" y="72"/>
                  </a:cubicBezTo>
                  <a:cubicBezTo>
                    <a:pt x="48" y="59"/>
                    <a:pt x="59" y="48"/>
                    <a:pt x="72" y="48"/>
                  </a:cubicBezTo>
                  <a:cubicBezTo>
                    <a:pt x="264" y="48"/>
                    <a:pt x="264" y="48"/>
                    <a:pt x="264" y="48"/>
                  </a:cubicBezTo>
                  <a:cubicBezTo>
                    <a:pt x="277" y="48"/>
                    <a:pt x="288" y="59"/>
                    <a:pt x="288" y="72"/>
                  </a:cubicBezTo>
                  <a:cubicBezTo>
                    <a:pt x="288" y="96"/>
                    <a:pt x="288" y="96"/>
                    <a:pt x="288" y="96"/>
                  </a:cubicBezTo>
                  <a:cubicBezTo>
                    <a:pt x="264" y="96"/>
                    <a:pt x="264" y="96"/>
                    <a:pt x="264" y="96"/>
                  </a:cubicBezTo>
                  <a:cubicBezTo>
                    <a:pt x="224" y="96"/>
                    <a:pt x="192" y="128"/>
                    <a:pt x="192" y="168"/>
                  </a:cubicBezTo>
                  <a:cubicBezTo>
                    <a:pt x="192" y="360"/>
                    <a:pt x="192" y="360"/>
                    <a:pt x="192" y="360"/>
                  </a:cubicBezTo>
                  <a:cubicBezTo>
                    <a:pt x="192" y="368"/>
                    <a:pt x="194" y="376"/>
                    <a:pt x="196" y="384"/>
                  </a:cubicBezTo>
                  <a:close/>
                  <a:moveTo>
                    <a:pt x="384" y="360"/>
                  </a:moveTo>
                  <a:cubicBezTo>
                    <a:pt x="384" y="373"/>
                    <a:pt x="373" y="384"/>
                    <a:pt x="360" y="384"/>
                  </a:cubicBezTo>
                  <a:cubicBezTo>
                    <a:pt x="264" y="384"/>
                    <a:pt x="264" y="384"/>
                    <a:pt x="264" y="384"/>
                  </a:cubicBezTo>
                  <a:cubicBezTo>
                    <a:pt x="251" y="384"/>
                    <a:pt x="240" y="373"/>
                    <a:pt x="240" y="360"/>
                  </a:cubicBezTo>
                  <a:cubicBezTo>
                    <a:pt x="240" y="168"/>
                    <a:pt x="240" y="168"/>
                    <a:pt x="240" y="168"/>
                  </a:cubicBezTo>
                  <a:cubicBezTo>
                    <a:pt x="240" y="155"/>
                    <a:pt x="251" y="144"/>
                    <a:pt x="264" y="144"/>
                  </a:cubicBezTo>
                  <a:cubicBezTo>
                    <a:pt x="360" y="144"/>
                    <a:pt x="360" y="144"/>
                    <a:pt x="360" y="144"/>
                  </a:cubicBezTo>
                  <a:cubicBezTo>
                    <a:pt x="373" y="144"/>
                    <a:pt x="384" y="155"/>
                    <a:pt x="384" y="168"/>
                  </a:cubicBezTo>
                  <a:lnTo>
                    <a:pt x="384" y="360"/>
                  </a:lnTo>
                  <a:close/>
                  <a:moveTo>
                    <a:pt x="384" y="360"/>
                  </a:moveTo>
                  <a:cubicBezTo>
                    <a:pt x="384" y="360"/>
                    <a:pt x="384" y="360"/>
                    <a:pt x="384" y="36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4" name="Freeform 19"/>
            <p:cNvSpPr>
              <a:spLocks noEditPoints="1"/>
            </p:cNvSpPr>
            <p:nvPr/>
          </p:nvSpPr>
          <p:spPr bwMode="auto">
            <a:xfrm>
              <a:off x="3376613" y="723900"/>
              <a:ext cx="2381250" cy="1443038"/>
            </a:xfrm>
            <a:custGeom>
              <a:avLst/>
              <a:gdLst>
                <a:gd name="T0" fmla="*/ 530 w 634"/>
                <a:gd name="T1" fmla="*/ 146 h 384"/>
                <a:gd name="T2" fmla="*/ 475 w 634"/>
                <a:gd name="T3" fmla="*/ 66 h 384"/>
                <a:gd name="T4" fmla="*/ 379 w 634"/>
                <a:gd name="T5" fmla="*/ 53 h 384"/>
                <a:gd name="T6" fmla="*/ 268 w 634"/>
                <a:gd name="T7" fmla="*/ 0 h 384"/>
                <a:gd name="T8" fmla="*/ 132 w 634"/>
                <a:gd name="T9" fmla="*/ 97 h 384"/>
                <a:gd name="T10" fmla="*/ 5 w 634"/>
                <a:gd name="T11" fmla="*/ 248 h 384"/>
                <a:gd name="T12" fmla="*/ 148 w 634"/>
                <a:gd name="T13" fmla="*/ 384 h 384"/>
                <a:gd name="T14" fmla="*/ 508 w 634"/>
                <a:gd name="T15" fmla="*/ 384 h 384"/>
                <a:gd name="T16" fmla="*/ 628 w 634"/>
                <a:gd name="T17" fmla="*/ 275 h 384"/>
                <a:gd name="T18" fmla="*/ 530 w 634"/>
                <a:gd name="T19" fmla="*/ 146 h 384"/>
                <a:gd name="T20" fmla="*/ 508 w 634"/>
                <a:gd name="T21" fmla="*/ 336 h 384"/>
                <a:gd name="T22" fmla="*/ 148 w 634"/>
                <a:gd name="T23" fmla="*/ 336 h 384"/>
                <a:gd name="T24" fmla="*/ 53 w 634"/>
                <a:gd name="T25" fmla="*/ 241 h 384"/>
                <a:gd name="T26" fmla="*/ 146 w 634"/>
                <a:gd name="T27" fmla="*/ 144 h 384"/>
                <a:gd name="T28" fmla="*/ 150 w 634"/>
                <a:gd name="T29" fmla="*/ 144 h 384"/>
                <a:gd name="T30" fmla="*/ 174 w 634"/>
                <a:gd name="T31" fmla="*/ 125 h 384"/>
                <a:gd name="T32" fmla="*/ 251 w 634"/>
                <a:gd name="T33" fmla="*/ 49 h 384"/>
                <a:gd name="T34" fmla="*/ 350 w 634"/>
                <a:gd name="T35" fmla="*/ 94 h 384"/>
                <a:gd name="T36" fmla="*/ 381 w 634"/>
                <a:gd name="T37" fmla="*/ 103 h 384"/>
                <a:gd name="T38" fmla="*/ 450 w 634"/>
                <a:gd name="T39" fmla="*/ 107 h 384"/>
                <a:gd name="T40" fmla="*/ 484 w 634"/>
                <a:gd name="T41" fmla="*/ 168 h 384"/>
                <a:gd name="T42" fmla="*/ 508 w 634"/>
                <a:gd name="T43" fmla="*/ 192 h 384"/>
                <a:gd name="T44" fmla="*/ 580 w 634"/>
                <a:gd name="T45" fmla="*/ 264 h 384"/>
                <a:gd name="T46" fmla="*/ 508 w 634"/>
                <a:gd name="T47" fmla="*/ 336 h 384"/>
                <a:gd name="T48" fmla="*/ 508 w 634"/>
                <a:gd name="T49" fmla="*/ 336 h 384"/>
                <a:gd name="T50" fmla="*/ 508 w 634"/>
                <a:gd name="T51" fmla="*/ 33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34" h="384">
                  <a:moveTo>
                    <a:pt x="530" y="146"/>
                  </a:moveTo>
                  <a:cubicBezTo>
                    <a:pt x="524" y="113"/>
                    <a:pt x="504" y="84"/>
                    <a:pt x="475" y="66"/>
                  </a:cubicBezTo>
                  <a:cubicBezTo>
                    <a:pt x="446" y="48"/>
                    <a:pt x="411" y="43"/>
                    <a:pt x="379" y="53"/>
                  </a:cubicBezTo>
                  <a:cubicBezTo>
                    <a:pt x="352" y="19"/>
                    <a:pt x="311" y="0"/>
                    <a:pt x="268" y="0"/>
                  </a:cubicBezTo>
                  <a:cubicBezTo>
                    <a:pt x="207" y="0"/>
                    <a:pt x="152" y="39"/>
                    <a:pt x="132" y="97"/>
                  </a:cubicBezTo>
                  <a:cubicBezTo>
                    <a:pt x="56" y="106"/>
                    <a:pt x="0" y="172"/>
                    <a:pt x="5" y="248"/>
                  </a:cubicBezTo>
                  <a:cubicBezTo>
                    <a:pt x="9" y="324"/>
                    <a:pt x="72" y="384"/>
                    <a:pt x="148" y="384"/>
                  </a:cubicBezTo>
                  <a:cubicBezTo>
                    <a:pt x="508" y="384"/>
                    <a:pt x="508" y="384"/>
                    <a:pt x="508" y="384"/>
                  </a:cubicBezTo>
                  <a:cubicBezTo>
                    <a:pt x="570" y="384"/>
                    <a:pt x="622" y="337"/>
                    <a:pt x="628" y="275"/>
                  </a:cubicBezTo>
                  <a:cubicBezTo>
                    <a:pt x="634" y="213"/>
                    <a:pt x="591" y="157"/>
                    <a:pt x="530" y="146"/>
                  </a:cubicBezTo>
                  <a:close/>
                  <a:moveTo>
                    <a:pt x="508" y="336"/>
                  </a:moveTo>
                  <a:cubicBezTo>
                    <a:pt x="148" y="336"/>
                    <a:pt x="148" y="336"/>
                    <a:pt x="148" y="336"/>
                  </a:cubicBezTo>
                  <a:cubicBezTo>
                    <a:pt x="96" y="336"/>
                    <a:pt x="53" y="293"/>
                    <a:pt x="53" y="241"/>
                  </a:cubicBezTo>
                  <a:cubicBezTo>
                    <a:pt x="52" y="189"/>
                    <a:pt x="93" y="145"/>
                    <a:pt x="146" y="144"/>
                  </a:cubicBezTo>
                  <a:cubicBezTo>
                    <a:pt x="147" y="144"/>
                    <a:pt x="148" y="144"/>
                    <a:pt x="150" y="144"/>
                  </a:cubicBezTo>
                  <a:cubicBezTo>
                    <a:pt x="161" y="144"/>
                    <a:pt x="172" y="136"/>
                    <a:pt x="174" y="125"/>
                  </a:cubicBezTo>
                  <a:cubicBezTo>
                    <a:pt x="182" y="86"/>
                    <a:pt x="212" y="56"/>
                    <a:pt x="251" y="49"/>
                  </a:cubicBezTo>
                  <a:cubicBezTo>
                    <a:pt x="290" y="43"/>
                    <a:pt x="329" y="60"/>
                    <a:pt x="350" y="94"/>
                  </a:cubicBezTo>
                  <a:cubicBezTo>
                    <a:pt x="356" y="105"/>
                    <a:pt x="370" y="109"/>
                    <a:pt x="381" y="103"/>
                  </a:cubicBezTo>
                  <a:cubicBezTo>
                    <a:pt x="403" y="92"/>
                    <a:pt x="429" y="94"/>
                    <a:pt x="450" y="107"/>
                  </a:cubicBezTo>
                  <a:cubicBezTo>
                    <a:pt x="471" y="120"/>
                    <a:pt x="484" y="143"/>
                    <a:pt x="484" y="168"/>
                  </a:cubicBezTo>
                  <a:cubicBezTo>
                    <a:pt x="484" y="181"/>
                    <a:pt x="495" y="192"/>
                    <a:pt x="508" y="192"/>
                  </a:cubicBezTo>
                  <a:cubicBezTo>
                    <a:pt x="548" y="192"/>
                    <a:pt x="580" y="224"/>
                    <a:pt x="580" y="264"/>
                  </a:cubicBezTo>
                  <a:cubicBezTo>
                    <a:pt x="580" y="304"/>
                    <a:pt x="548" y="336"/>
                    <a:pt x="508" y="336"/>
                  </a:cubicBezTo>
                  <a:close/>
                  <a:moveTo>
                    <a:pt x="508" y="336"/>
                  </a:moveTo>
                  <a:cubicBezTo>
                    <a:pt x="508" y="336"/>
                    <a:pt x="508" y="336"/>
                    <a:pt x="508" y="33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5" name="Rectangle 20"/>
            <p:cNvSpPr>
              <a:spLocks noChangeArrowheads="1"/>
            </p:cNvSpPr>
            <p:nvPr/>
          </p:nvSpPr>
          <p:spPr bwMode="auto">
            <a:xfrm>
              <a:off x="5554663" y="2797175"/>
              <a:ext cx="180975" cy="1809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9" name="Rectangle 21"/>
            <p:cNvSpPr>
              <a:spLocks noChangeArrowheads="1"/>
            </p:cNvSpPr>
            <p:nvPr/>
          </p:nvSpPr>
          <p:spPr bwMode="auto">
            <a:xfrm>
              <a:off x="6005513" y="2797175"/>
              <a:ext cx="180975" cy="1809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0" name="Rectangle 22"/>
            <p:cNvSpPr>
              <a:spLocks noChangeArrowheads="1"/>
            </p:cNvSpPr>
            <p:nvPr/>
          </p:nvSpPr>
          <p:spPr bwMode="auto">
            <a:xfrm>
              <a:off x="6456363" y="2797175"/>
              <a:ext cx="180975" cy="1809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1" name="Rectangle 23"/>
            <p:cNvSpPr>
              <a:spLocks noChangeArrowheads="1"/>
            </p:cNvSpPr>
            <p:nvPr/>
          </p:nvSpPr>
          <p:spPr bwMode="auto">
            <a:xfrm>
              <a:off x="5554663" y="3519488"/>
              <a:ext cx="180975" cy="17938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2" name="Rectangle 24"/>
            <p:cNvSpPr>
              <a:spLocks noChangeArrowheads="1"/>
            </p:cNvSpPr>
            <p:nvPr/>
          </p:nvSpPr>
          <p:spPr bwMode="auto">
            <a:xfrm>
              <a:off x="6005513" y="3519488"/>
              <a:ext cx="180975" cy="17938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3" name="Rectangle 25"/>
            <p:cNvSpPr>
              <a:spLocks noChangeArrowheads="1"/>
            </p:cNvSpPr>
            <p:nvPr/>
          </p:nvSpPr>
          <p:spPr bwMode="auto">
            <a:xfrm>
              <a:off x="6456363" y="3519488"/>
              <a:ext cx="180975" cy="17938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4" name="Rectangle 26"/>
            <p:cNvSpPr>
              <a:spLocks noChangeArrowheads="1"/>
            </p:cNvSpPr>
            <p:nvPr/>
          </p:nvSpPr>
          <p:spPr bwMode="auto">
            <a:xfrm>
              <a:off x="5554663" y="4240213"/>
              <a:ext cx="180975" cy="1809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5" name="Rectangle 27"/>
            <p:cNvSpPr>
              <a:spLocks noChangeArrowheads="1"/>
            </p:cNvSpPr>
            <p:nvPr/>
          </p:nvSpPr>
          <p:spPr bwMode="auto">
            <a:xfrm>
              <a:off x="6005513" y="4240213"/>
              <a:ext cx="180975" cy="1809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6" name="Rectangle 28"/>
            <p:cNvSpPr>
              <a:spLocks noChangeArrowheads="1"/>
            </p:cNvSpPr>
            <p:nvPr/>
          </p:nvSpPr>
          <p:spPr bwMode="auto">
            <a:xfrm>
              <a:off x="6456363" y="4240213"/>
              <a:ext cx="180975" cy="1809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7" name="Freeform 29"/>
            <p:cNvSpPr>
              <a:spLocks noEditPoints="1"/>
            </p:cNvSpPr>
            <p:nvPr/>
          </p:nvSpPr>
          <p:spPr bwMode="auto">
            <a:xfrm>
              <a:off x="7178675" y="2527300"/>
              <a:ext cx="811213" cy="720725"/>
            </a:xfrm>
            <a:custGeom>
              <a:avLst/>
              <a:gdLst>
                <a:gd name="T0" fmla="*/ 216 w 216"/>
                <a:gd name="T1" fmla="*/ 168 h 192"/>
                <a:gd name="T2" fmla="*/ 216 w 216"/>
                <a:gd name="T3" fmla="*/ 0 h 192"/>
                <a:gd name="T4" fmla="*/ 168 w 216"/>
                <a:gd name="T5" fmla="*/ 0 h 192"/>
                <a:gd name="T6" fmla="*/ 168 w 216"/>
                <a:gd name="T7" fmla="*/ 144 h 192"/>
                <a:gd name="T8" fmla="*/ 0 w 216"/>
                <a:gd name="T9" fmla="*/ 144 h 192"/>
                <a:gd name="T10" fmla="*/ 0 w 216"/>
                <a:gd name="T11" fmla="*/ 192 h 192"/>
                <a:gd name="T12" fmla="*/ 192 w 216"/>
                <a:gd name="T13" fmla="*/ 192 h 192"/>
                <a:gd name="T14" fmla="*/ 216 w 216"/>
                <a:gd name="T15" fmla="*/ 168 h 192"/>
                <a:gd name="T16" fmla="*/ 216 w 216"/>
                <a:gd name="T17" fmla="*/ 168 h 192"/>
                <a:gd name="T18" fmla="*/ 216 w 216"/>
                <a:gd name="T19" fmla="*/ 16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6" h="192">
                  <a:moveTo>
                    <a:pt x="216" y="168"/>
                  </a:moveTo>
                  <a:cubicBezTo>
                    <a:pt x="216" y="0"/>
                    <a:pt x="216" y="0"/>
                    <a:pt x="216" y="0"/>
                  </a:cubicBezTo>
                  <a:cubicBezTo>
                    <a:pt x="168" y="0"/>
                    <a:pt x="168" y="0"/>
                    <a:pt x="168" y="0"/>
                  </a:cubicBezTo>
                  <a:cubicBezTo>
                    <a:pt x="168" y="144"/>
                    <a:pt x="168" y="144"/>
                    <a:pt x="168" y="144"/>
                  </a:cubicBezTo>
                  <a:cubicBezTo>
                    <a:pt x="0" y="144"/>
                    <a:pt x="0" y="144"/>
                    <a:pt x="0" y="144"/>
                  </a:cubicBezTo>
                  <a:cubicBezTo>
                    <a:pt x="0" y="192"/>
                    <a:pt x="0" y="192"/>
                    <a:pt x="0" y="192"/>
                  </a:cubicBezTo>
                  <a:cubicBezTo>
                    <a:pt x="192" y="192"/>
                    <a:pt x="192" y="192"/>
                    <a:pt x="192" y="192"/>
                  </a:cubicBezTo>
                  <a:cubicBezTo>
                    <a:pt x="205" y="192"/>
                    <a:pt x="216" y="181"/>
                    <a:pt x="216" y="168"/>
                  </a:cubicBezTo>
                  <a:close/>
                  <a:moveTo>
                    <a:pt x="216" y="168"/>
                  </a:moveTo>
                  <a:cubicBezTo>
                    <a:pt x="216" y="168"/>
                    <a:pt x="216" y="168"/>
                    <a:pt x="216" y="16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58" name="Freeform 30"/>
            <p:cNvSpPr>
              <a:spLocks noEditPoints="1"/>
            </p:cNvSpPr>
            <p:nvPr/>
          </p:nvSpPr>
          <p:spPr bwMode="auto">
            <a:xfrm>
              <a:off x="7178675" y="3609975"/>
              <a:ext cx="811213" cy="901700"/>
            </a:xfrm>
            <a:custGeom>
              <a:avLst/>
              <a:gdLst>
                <a:gd name="T0" fmla="*/ 0 w 216"/>
                <a:gd name="T1" fmla="*/ 48 h 240"/>
                <a:gd name="T2" fmla="*/ 168 w 216"/>
                <a:gd name="T3" fmla="*/ 48 h 240"/>
                <a:gd name="T4" fmla="*/ 168 w 216"/>
                <a:gd name="T5" fmla="*/ 240 h 240"/>
                <a:gd name="T6" fmla="*/ 216 w 216"/>
                <a:gd name="T7" fmla="*/ 240 h 240"/>
                <a:gd name="T8" fmla="*/ 216 w 216"/>
                <a:gd name="T9" fmla="*/ 24 h 240"/>
                <a:gd name="T10" fmla="*/ 192 w 216"/>
                <a:gd name="T11" fmla="*/ 0 h 240"/>
                <a:gd name="T12" fmla="*/ 0 w 216"/>
                <a:gd name="T13" fmla="*/ 0 h 240"/>
                <a:gd name="T14" fmla="*/ 0 w 216"/>
                <a:gd name="T15" fmla="*/ 48 h 240"/>
                <a:gd name="T16" fmla="*/ 0 w 216"/>
                <a:gd name="T17" fmla="*/ 48 h 240"/>
                <a:gd name="T18" fmla="*/ 0 w 216"/>
                <a:gd name="T19" fmla="*/ 4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6" h="240">
                  <a:moveTo>
                    <a:pt x="0" y="48"/>
                  </a:moveTo>
                  <a:cubicBezTo>
                    <a:pt x="168" y="48"/>
                    <a:pt x="168" y="48"/>
                    <a:pt x="168" y="48"/>
                  </a:cubicBezTo>
                  <a:cubicBezTo>
                    <a:pt x="168" y="240"/>
                    <a:pt x="168" y="240"/>
                    <a:pt x="168" y="240"/>
                  </a:cubicBezTo>
                  <a:cubicBezTo>
                    <a:pt x="216" y="240"/>
                    <a:pt x="216" y="240"/>
                    <a:pt x="216" y="240"/>
                  </a:cubicBezTo>
                  <a:cubicBezTo>
                    <a:pt x="216" y="24"/>
                    <a:pt x="216" y="24"/>
                    <a:pt x="216" y="24"/>
                  </a:cubicBezTo>
                  <a:cubicBezTo>
                    <a:pt x="216" y="11"/>
                    <a:pt x="205" y="0"/>
                    <a:pt x="192" y="0"/>
                  </a:cubicBezTo>
                  <a:cubicBezTo>
                    <a:pt x="0" y="0"/>
                    <a:pt x="0" y="0"/>
                    <a:pt x="0" y="0"/>
                  </a:cubicBezTo>
                  <a:lnTo>
                    <a:pt x="0" y="48"/>
                  </a:lnTo>
                  <a:close/>
                  <a:moveTo>
                    <a:pt x="0" y="48"/>
                  </a:moveTo>
                  <a:cubicBezTo>
                    <a:pt x="0" y="48"/>
                    <a:pt x="0" y="48"/>
                    <a:pt x="0" y="4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61" name="Freeform 31"/>
            <p:cNvSpPr>
              <a:spLocks noEditPoints="1"/>
            </p:cNvSpPr>
            <p:nvPr/>
          </p:nvSpPr>
          <p:spPr bwMode="auto">
            <a:xfrm>
              <a:off x="4202113" y="2346325"/>
              <a:ext cx="811213" cy="901700"/>
            </a:xfrm>
            <a:custGeom>
              <a:avLst/>
              <a:gdLst>
                <a:gd name="T0" fmla="*/ 48 w 216"/>
                <a:gd name="T1" fmla="*/ 0 h 240"/>
                <a:gd name="T2" fmla="*/ 0 w 216"/>
                <a:gd name="T3" fmla="*/ 0 h 240"/>
                <a:gd name="T4" fmla="*/ 0 w 216"/>
                <a:gd name="T5" fmla="*/ 216 h 240"/>
                <a:gd name="T6" fmla="*/ 24 w 216"/>
                <a:gd name="T7" fmla="*/ 240 h 240"/>
                <a:gd name="T8" fmla="*/ 216 w 216"/>
                <a:gd name="T9" fmla="*/ 240 h 240"/>
                <a:gd name="T10" fmla="*/ 216 w 216"/>
                <a:gd name="T11" fmla="*/ 192 h 240"/>
                <a:gd name="T12" fmla="*/ 48 w 216"/>
                <a:gd name="T13" fmla="*/ 192 h 240"/>
                <a:gd name="T14" fmla="*/ 48 w 216"/>
                <a:gd name="T15" fmla="*/ 0 h 240"/>
                <a:gd name="T16" fmla="*/ 48 w 216"/>
                <a:gd name="T17" fmla="*/ 0 h 240"/>
                <a:gd name="T18" fmla="*/ 48 w 216"/>
                <a:gd name="T1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6" h="240">
                  <a:moveTo>
                    <a:pt x="48" y="0"/>
                  </a:moveTo>
                  <a:cubicBezTo>
                    <a:pt x="0" y="0"/>
                    <a:pt x="0" y="0"/>
                    <a:pt x="0" y="0"/>
                  </a:cubicBezTo>
                  <a:cubicBezTo>
                    <a:pt x="0" y="216"/>
                    <a:pt x="0" y="216"/>
                    <a:pt x="0" y="216"/>
                  </a:cubicBezTo>
                  <a:cubicBezTo>
                    <a:pt x="0" y="229"/>
                    <a:pt x="11" y="240"/>
                    <a:pt x="24" y="240"/>
                  </a:cubicBezTo>
                  <a:cubicBezTo>
                    <a:pt x="216" y="240"/>
                    <a:pt x="216" y="240"/>
                    <a:pt x="216" y="240"/>
                  </a:cubicBezTo>
                  <a:cubicBezTo>
                    <a:pt x="216" y="192"/>
                    <a:pt x="216" y="192"/>
                    <a:pt x="216" y="192"/>
                  </a:cubicBezTo>
                  <a:cubicBezTo>
                    <a:pt x="48" y="192"/>
                    <a:pt x="48" y="192"/>
                    <a:pt x="48" y="192"/>
                  </a:cubicBezTo>
                  <a:lnTo>
                    <a:pt x="48" y="0"/>
                  </a:lnTo>
                  <a:close/>
                  <a:moveTo>
                    <a:pt x="48" y="0"/>
                  </a:moveTo>
                  <a:cubicBezTo>
                    <a:pt x="48" y="0"/>
                    <a:pt x="48" y="0"/>
                    <a:pt x="48"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62" name="Freeform 32"/>
            <p:cNvSpPr>
              <a:spLocks noEditPoints="1"/>
            </p:cNvSpPr>
            <p:nvPr/>
          </p:nvSpPr>
          <p:spPr bwMode="auto">
            <a:xfrm>
              <a:off x="4202113" y="3609975"/>
              <a:ext cx="811213" cy="720725"/>
            </a:xfrm>
            <a:custGeom>
              <a:avLst/>
              <a:gdLst>
                <a:gd name="T0" fmla="*/ 0 w 216"/>
                <a:gd name="T1" fmla="*/ 24 h 192"/>
                <a:gd name="T2" fmla="*/ 0 w 216"/>
                <a:gd name="T3" fmla="*/ 192 h 192"/>
                <a:gd name="T4" fmla="*/ 48 w 216"/>
                <a:gd name="T5" fmla="*/ 192 h 192"/>
                <a:gd name="T6" fmla="*/ 48 w 216"/>
                <a:gd name="T7" fmla="*/ 48 h 192"/>
                <a:gd name="T8" fmla="*/ 216 w 216"/>
                <a:gd name="T9" fmla="*/ 48 h 192"/>
                <a:gd name="T10" fmla="*/ 216 w 216"/>
                <a:gd name="T11" fmla="*/ 0 h 192"/>
                <a:gd name="T12" fmla="*/ 24 w 216"/>
                <a:gd name="T13" fmla="*/ 0 h 192"/>
                <a:gd name="T14" fmla="*/ 0 w 216"/>
                <a:gd name="T15" fmla="*/ 24 h 192"/>
                <a:gd name="T16" fmla="*/ 0 w 216"/>
                <a:gd name="T17" fmla="*/ 24 h 192"/>
                <a:gd name="T18" fmla="*/ 0 w 216"/>
                <a:gd name="T19" fmla="*/ 2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6" h="192">
                  <a:moveTo>
                    <a:pt x="0" y="24"/>
                  </a:moveTo>
                  <a:cubicBezTo>
                    <a:pt x="0" y="192"/>
                    <a:pt x="0" y="192"/>
                    <a:pt x="0" y="192"/>
                  </a:cubicBezTo>
                  <a:cubicBezTo>
                    <a:pt x="48" y="192"/>
                    <a:pt x="48" y="192"/>
                    <a:pt x="48" y="192"/>
                  </a:cubicBezTo>
                  <a:cubicBezTo>
                    <a:pt x="48" y="48"/>
                    <a:pt x="48" y="48"/>
                    <a:pt x="48" y="48"/>
                  </a:cubicBezTo>
                  <a:cubicBezTo>
                    <a:pt x="216" y="48"/>
                    <a:pt x="216" y="48"/>
                    <a:pt x="216" y="48"/>
                  </a:cubicBezTo>
                  <a:cubicBezTo>
                    <a:pt x="216" y="0"/>
                    <a:pt x="216" y="0"/>
                    <a:pt x="216" y="0"/>
                  </a:cubicBezTo>
                  <a:cubicBezTo>
                    <a:pt x="24" y="0"/>
                    <a:pt x="24" y="0"/>
                    <a:pt x="24" y="0"/>
                  </a:cubicBezTo>
                  <a:cubicBezTo>
                    <a:pt x="11" y="0"/>
                    <a:pt x="0" y="11"/>
                    <a:pt x="0" y="24"/>
                  </a:cubicBezTo>
                  <a:close/>
                  <a:moveTo>
                    <a:pt x="0" y="24"/>
                  </a:moveTo>
                  <a:cubicBezTo>
                    <a:pt x="0" y="24"/>
                    <a:pt x="0" y="24"/>
                    <a:pt x="0" y="24"/>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118" name="Group 117"/>
          <p:cNvGrpSpPr/>
          <p:nvPr/>
        </p:nvGrpSpPr>
        <p:grpSpPr>
          <a:xfrm>
            <a:off x="4379955" y="2134427"/>
            <a:ext cx="915533" cy="919072"/>
            <a:chOff x="3221038" y="542925"/>
            <a:chExt cx="5749925" cy="5772150"/>
          </a:xfrm>
        </p:grpSpPr>
        <p:sp>
          <p:nvSpPr>
            <p:cNvPr id="105" name="Freeform 36"/>
            <p:cNvSpPr>
              <a:spLocks noEditPoints="1"/>
            </p:cNvSpPr>
            <p:nvPr/>
          </p:nvSpPr>
          <p:spPr bwMode="auto">
            <a:xfrm>
              <a:off x="3221038" y="927100"/>
              <a:ext cx="5749925" cy="5387975"/>
            </a:xfrm>
            <a:custGeom>
              <a:avLst/>
              <a:gdLst>
                <a:gd name="T0" fmla="*/ 1113 w 1530"/>
                <a:gd name="T1" fmla="*/ 113 h 1434"/>
                <a:gd name="T2" fmla="*/ 1090 w 1530"/>
                <a:gd name="T3" fmla="*/ 0 h 1434"/>
                <a:gd name="T4" fmla="*/ 1068 w 1530"/>
                <a:gd name="T5" fmla="*/ 113 h 1434"/>
                <a:gd name="T6" fmla="*/ 952 w 1530"/>
                <a:gd name="T7" fmla="*/ 135 h 1434"/>
                <a:gd name="T8" fmla="*/ 1068 w 1530"/>
                <a:gd name="T9" fmla="*/ 157 h 1434"/>
                <a:gd name="T10" fmla="*/ 1051 w 1530"/>
                <a:gd name="T11" fmla="*/ 253 h 1434"/>
                <a:gd name="T12" fmla="*/ 1008 w 1530"/>
                <a:gd name="T13" fmla="*/ 560 h 1434"/>
                <a:gd name="T14" fmla="*/ 1068 w 1530"/>
                <a:gd name="T15" fmla="*/ 603 h 1434"/>
                <a:gd name="T16" fmla="*/ 1090 w 1530"/>
                <a:gd name="T17" fmla="*/ 804 h 1434"/>
                <a:gd name="T18" fmla="*/ 1113 w 1530"/>
                <a:gd name="T19" fmla="*/ 603 h 1434"/>
                <a:gd name="T20" fmla="*/ 1172 w 1530"/>
                <a:gd name="T21" fmla="*/ 560 h 1434"/>
                <a:gd name="T22" fmla="*/ 1129 w 1530"/>
                <a:gd name="T23" fmla="*/ 253 h 1434"/>
                <a:gd name="T24" fmla="*/ 1113 w 1530"/>
                <a:gd name="T25" fmla="*/ 157 h 1434"/>
                <a:gd name="T26" fmla="*/ 1486 w 1530"/>
                <a:gd name="T27" fmla="*/ 255 h 1434"/>
                <a:gd name="T28" fmla="*/ 45 w 1530"/>
                <a:gd name="T29" fmla="*/ 1025 h 1434"/>
                <a:gd name="T30" fmla="*/ 143 w 1530"/>
                <a:gd name="T31" fmla="*/ 157 h 1434"/>
                <a:gd name="T32" fmla="*/ 537 w 1530"/>
                <a:gd name="T33" fmla="*/ 201 h 1434"/>
                <a:gd name="T34" fmla="*/ 478 w 1530"/>
                <a:gd name="T35" fmla="*/ 244 h 1434"/>
                <a:gd name="T36" fmla="*/ 520 w 1530"/>
                <a:gd name="T37" fmla="*/ 552 h 1434"/>
                <a:gd name="T38" fmla="*/ 537 w 1530"/>
                <a:gd name="T39" fmla="*/ 750 h 1434"/>
                <a:gd name="T40" fmla="*/ 582 w 1530"/>
                <a:gd name="T41" fmla="*/ 750 h 1434"/>
                <a:gd name="T42" fmla="*/ 599 w 1530"/>
                <a:gd name="T43" fmla="*/ 552 h 1434"/>
                <a:gd name="T44" fmla="*/ 642 w 1530"/>
                <a:gd name="T45" fmla="*/ 244 h 1434"/>
                <a:gd name="T46" fmla="*/ 582 w 1530"/>
                <a:gd name="T47" fmla="*/ 201 h 1434"/>
                <a:gd name="T48" fmla="*/ 675 w 1530"/>
                <a:gd name="T49" fmla="*/ 157 h 1434"/>
                <a:gd name="T50" fmla="*/ 675 w 1530"/>
                <a:gd name="T51" fmla="*/ 113 h 1434"/>
                <a:gd name="T52" fmla="*/ 582 w 1530"/>
                <a:gd name="T53" fmla="*/ 101 h 1434"/>
                <a:gd name="T54" fmla="*/ 537 w 1530"/>
                <a:gd name="T55" fmla="*/ 101 h 1434"/>
                <a:gd name="T56" fmla="*/ 143 w 1530"/>
                <a:gd name="T57" fmla="*/ 113 h 1434"/>
                <a:gd name="T58" fmla="*/ 0 w 1530"/>
                <a:gd name="T59" fmla="*/ 1048 h 1434"/>
                <a:gd name="T60" fmla="*/ 485 w 1530"/>
                <a:gd name="T61" fmla="*/ 1191 h 1434"/>
                <a:gd name="T62" fmla="*/ 413 w 1530"/>
                <a:gd name="T63" fmla="*/ 1389 h 1434"/>
                <a:gd name="T64" fmla="*/ 362 w 1530"/>
                <a:gd name="T65" fmla="*/ 1412 h 1434"/>
                <a:gd name="T66" fmla="*/ 1144 w 1530"/>
                <a:gd name="T67" fmla="*/ 1434 h 1434"/>
                <a:gd name="T68" fmla="*/ 1144 w 1530"/>
                <a:gd name="T69" fmla="*/ 1389 h 1434"/>
                <a:gd name="T70" fmla="*/ 1045 w 1530"/>
                <a:gd name="T71" fmla="*/ 1305 h 1434"/>
                <a:gd name="T72" fmla="*/ 1388 w 1530"/>
                <a:gd name="T73" fmla="*/ 1191 h 1434"/>
                <a:gd name="T74" fmla="*/ 1530 w 1530"/>
                <a:gd name="T75" fmla="*/ 255 h 1434"/>
                <a:gd name="T76" fmla="*/ 1127 w 1530"/>
                <a:gd name="T77" fmla="*/ 558 h 1434"/>
                <a:gd name="T78" fmla="*/ 1053 w 1530"/>
                <a:gd name="T79" fmla="*/ 298 h 1434"/>
                <a:gd name="T80" fmla="*/ 1127 w 1530"/>
                <a:gd name="T81" fmla="*/ 558 h 1434"/>
                <a:gd name="T82" fmla="*/ 523 w 1530"/>
                <a:gd name="T83" fmla="*/ 507 h 1434"/>
                <a:gd name="T84" fmla="*/ 597 w 1530"/>
                <a:gd name="T85" fmla="*/ 246 h 1434"/>
                <a:gd name="T86" fmla="*/ 1388 w 1530"/>
                <a:gd name="T87" fmla="*/ 1146 h 1434"/>
                <a:gd name="T88" fmla="*/ 910 w 1530"/>
                <a:gd name="T89" fmla="*/ 1168 h 1434"/>
                <a:gd name="T90" fmla="*/ 1000 w 1530"/>
                <a:gd name="T91" fmla="*/ 1191 h 1434"/>
                <a:gd name="T92" fmla="*/ 944 w 1530"/>
                <a:gd name="T93" fmla="*/ 1291 h 1434"/>
                <a:gd name="T94" fmla="*/ 944 w 1530"/>
                <a:gd name="T95" fmla="*/ 1336 h 1434"/>
                <a:gd name="T96" fmla="*/ 1058 w 1530"/>
                <a:gd name="T97" fmla="*/ 1389 h 1434"/>
                <a:gd name="T98" fmla="*/ 518 w 1530"/>
                <a:gd name="T99" fmla="*/ 1336 h 1434"/>
                <a:gd name="T100" fmla="*/ 609 w 1530"/>
                <a:gd name="T101" fmla="*/ 1313 h 1434"/>
                <a:gd name="T102" fmla="*/ 530 w 1530"/>
                <a:gd name="T103" fmla="*/ 1291 h 1434"/>
                <a:gd name="T104" fmla="*/ 837 w 1530"/>
                <a:gd name="T105" fmla="*/ 1191 h 1434"/>
                <a:gd name="T106" fmla="*/ 837 w 1530"/>
                <a:gd name="T107" fmla="*/ 1146 h 1434"/>
                <a:gd name="T108" fmla="*/ 48 w 1530"/>
                <a:gd name="T109" fmla="*/ 1070 h 1434"/>
                <a:gd name="T110" fmla="*/ 1388 w 1530"/>
                <a:gd name="T111" fmla="*/ 1146 h 1434"/>
                <a:gd name="T112" fmla="*/ 1388 w 1530"/>
                <a:gd name="T113" fmla="*/ 1146 h 1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30" h="1434">
                  <a:moveTo>
                    <a:pt x="1388" y="113"/>
                  </a:moveTo>
                  <a:cubicBezTo>
                    <a:pt x="1113" y="113"/>
                    <a:pt x="1113" y="113"/>
                    <a:pt x="1113" y="113"/>
                  </a:cubicBezTo>
                  <a:cubicBezTo>
                    <a:pt x="1113" y="22"/>
                    <a:pt x="1113" y="22"/>
                    <a:pt x="1113" y="22"/>
                  </a:cubicBezTo>
                  <a:cubicBezTo>
                    <a:pt x="1113" y="10"/>
                    <a:pt x="1102" y="0"/>
                    <a:pt x="1090" y="0"/>
                  </a:cubicBezTo>
                  <a:cubicBezTo>
                    <a:pt x="1078" y="0"/>
                    <a:pt x="1068" y="10"/>
                    <a:pt x="1068" y="22"/>
                  </a:cubicBezTo>
                  <a:cubicBezTo>
                    <a:pt x="1068" y="113"/>
                    <a:pt x="1068" y="113"/>
                    <a:pt x="1068" y="113"/>
                  </a:cubicBezTo>
                  <a:cubicBezTo>
                    <a:pt x="974" y="113"/>
                    <a:pt x="974" y="113"/>
                    <a:pt x="974" y="113"/>
                  </a:cubicBezTo>
                  <a:cubicBezTo>
                    <a:pt x="962" y="113"/>
                    <a:pt x="952" y="123"/>
                    <a:pt x="952" y="135"/>
                  </a:cubicBezTo>
                  <a:cubicBezTo>
                    <a:pt x="952" y="147"/>
                    <a:pt x="962" y="157"/>
                    <a:pt x="974" y="157"/>
                  </a:cubicBezTo>
                  <a:cubicBezTo>
                    <a:pt x="1068" y="157"/>
                    <a:pt x="1068" y="157"/>
                    <a:pt x="1068" y="157"/>
                  </a:cubicBezTo>
                  <a:cubicBezTo>
                    <a:pt x="1068" y="253"/>
                    <a:pt x="1068" y="253"/>
                    <a:pt x="1068" y="253"/>
                  </a:cubicBezTo>
                  <a:cubicBezTo>
                    <a:pt x="1051" y="253"/>
                    <a:pt x="1051" y="253"/>
                    <a:pt x="1051" y="253"/>
                  </a:cubicBezTo>
                  <a:cubicBezTo>
                    <a:pt x="1027" y="253"/>
                    <a:pt x="1008" y="272"/>
                    <a:pt x="1008" y="295"/>
                  </a:cubicBezTo>
                  <a:cubicBezTo>
                    <a:pt x="1008" y="560"/>
                    <a:pt x="1008" y="560"/>
                    <a:pt x="1008" y="560"/>
                  </a:cubicBezTo>
                  <a:cubicBezTo>
                    <a:pt x="1008" y="584"/>
                    <a:pt x="1027" y="603"/>
                    <a:pt x="1051" y="603"/>
                  </a:cubicBezTo>
                  <a:cubicBezTo>
                    <a:pt x="1068" y="603"/>
                    <a:pt x="1068" y="603"/>
                    <a:pt x="1068" y="603"/>
                  </a:cubicBezTo>
                  <a:cubicBezTo>
                    <a:pt x="1068" y="781"/>
                    <a:pt x="1068" y="781"/>
                    <a:pt x="1068" y="781"/>
                  </a:cubicBezTo>
                  <a:cubicBezTo>
                    <a:pt x="1068" y="794"/>
                    <a:pt x="1078" y="804"/>
                    <a:pt x="1090" y="804"/>
                  </a:cubicBezTo>
                  <a:cubicBezTo>
                    <a:pt x="1102" y="804"/>
                    <a:pt x="1113" y="794"/>
                    <a:pt x="1113" y="781"/>
                  </a:cubicBezTo>
                  <a:cubicBezTo>
                    <a:pt x="1113" y="603"/>
                    <a:pt x="1113" y="603"/>
                    <a:pt x="1113" y="603"/>
                  </a:cubicBezTo>
                  <a:cubicBezTo>
                    <a:pt x="1129" y="603"/>
                    <a:pt x="1129" y="603"/>
                    <a:pt x="1129" y="603"/>
                  </a:cubicBezTo>
                  <a:cubicBezTo>
                    <a:pt x="1153" y="603"/>
                    <a:pt x="1172" y="584"/>
                    <a:pt x="1172" y="560"/>
                  </a:cubicBezTo>
                  <a:cubicBezTo>
                    <a:pt x="1172" y="295"/>
                    <a:pt x="1172" y="295"/>
                    <a:pt x="1172" y="295"/>
                  </a:cubicBezTo>
                  <a:cubicBezTo>
                    <a:pt x="1172" y="272"/>
                    <a:pt x="1153" y="253"/>
                    <a:pt x="1129" y="253"/>
                  </a:cubicBezTo>
                  <a:cubicBezTo>
                    <a:pt x="1113" y="253"/>
                    <a:pt x="1113" y="253"/>
                    <a:pt x="1113" y="253"/>
                  </a:cubicBezTo>
                  <a:cubicBezTo>
                    <a:pt x="1113" y="157"/>
                    <a:pt x="1113" y="157"/>
                    <a:pt x="1113" y="157"/>
                  </a:cubicBezTo>
                  <a:cubicBezTo>
                    <a:pt x="1388" y="157"/>
                    <a:pt x="1388" y="157"/>
                    <a:pt x="1388" y="157"/>
                  </a:cubicBezTo>
                  <a:cubicBezTo>
                    <a:pt x="1442" y="157"/>
                    <a:pt x="1486" y="201"/>
                    <a:pt x="1486" y="255"/>
                  </a:cubicBezTo>
                  <a:cubicBezTo>
                    <a:pt x="1486" y="1025"/>
                    <a:pt x="1486" y="1025"/>
                    <a:pt x="1486" y="1025"/>
                  </a:cubicBezTo>
                  <a:cubicBezTo>
                    <a:pt x="45" y="1025"/>
                    <a:pt x="45" y="1025"/>
                    <a:pt x="45" y="1025"/>
                  </a:cubicBezTo>
                  <a:cubicBezTo>
                    <a:pt x="45" y="255"/>
                    <a:pt x="45" y="255"/>
                    <a:pt x="45" y="255"/>
                  </a:cubicBezTo>
                  <a:cubicBezTo>
                    <a:pt x="45" y="201"/>
                    <a:pt x="89" y="157"/>
                    <a:pt x="143" y="157"/>
                  </a:cubicBezTo>
                  <a:cubicBezTo>
                    <a:pt x="537" y="157"/>
                    <a:pt x="537" y="157"/>
                    <a:pt x="537" y="157"/>
                  </a:cubicBezTo>
                  <a:cubicBezTo>
                    <a:pt x="537" y="201"/>
                    <a:pt x="537" y="201"/>
                    <a:pt x="537" y="201"/>
                  </a:cubicBezTo>
                  <a:cubicBezTo>
                    <a:pt x="520" y="201"/>
                    <a:pt x="520" y="201"/>
                    <a:pt x="520" y="201"/>
                  </a:cubicBezTo>
                  <a:cubicBezTo>
                    <a:pt x="497" y="201"/>
                    <a:pt x="478" y="221"/>
                    <a:pt x="478" y="244"/>
                  </a:cubicBezTo>
                  <a:cubicBezTo>
                    <a:pt x="478" y="509"/>
                    <a:pt x="478" y="509"/>
                    <a:pt x="478" y="509"/>
                  </a:cubicBezTo>
                  <a:cubicBezTo>
                    <a:pt x="478" y="532"/>
                    <a:pt x="497" y="552"/>
                    <a:pt x="520" y="552"/>
                  </a:cubicBezTo>
                  <a:cubicBezTo>
                    <a:pt x="537" y="552"/>
                    <a:pt x="537" y="552"/>
                    <a:pt x="537" y="552"/>
                  </a:cubicBezTo>
                  <a:cubicBezTo>
                    <a:pt x="537" y="750"/>
                    <a:pt x="537" y="750"/>
                    <a:pt x="537" y="750"/>
                  </a:cubicBezTo>
                  <a:cubicBezTo>
                    <a:pt x="537" y="763"/>
                    <a:pt x="547" y="773"/>
                    <a:pt x="560" y="773"/>
                  </a:cubicBezTo>
                  <a:cubicBezTo>
                    <a:pt x="572" y="773"/>
                    <a:pt x="582" y="763"/>
                    <a:pt x="582" y="750"/>
                  </a:cubicBezTo>
                  <a:cubicBezTo>
                    <a:pt x="582" y="552"/>
                    <a:pt x="582" y="552"/>
                    <a:pt x="582" y="552"/>
                  </a:cubicBezTo>
                  <a:cubicBezTo>
                    <a:pt x="599" y="552"/>
                    <a:pt x="599" y="552"/>
                    <a:pt x="599" y="552"/>
                  </a:cubicBezTo>
                  <a:cubicBezTo>
                    <a:pt x="623" y="552"/>
                    <a:pt x="642" y="532"/>
                    <a:pt x="642" y="509"/>
                  </a:cubicBezTo>
                  <a:cubicBezTo>
                    <a:pt x="642" y="244"/>
                    <a:pt x="642" y="244"/>
                    <a:pt x="642" y="244"/>
                  </a:cubicBezTo>
                  <a:cubicBezTo>
                    <a:pt x="642" y="221"/>
                    <a:pt x="623" y="201"/>
                    <a:pt x="599" y="201"/>
                  </a:cubicBezTo>
                  <a:cubicBezTo>
                    <a:pt x="582" y="201"/>
                    <a:pt x="582" y="201"/>
                    <a:pt x="582" y="201"/>
                  </a:cubicBezTo>
                  <a:cubicBezTo>
                    <a:pt x="582" y="157"/>
                    <a:pt x="582" y="157"/>
                    <a:pt x="582" y="157"/>
                  </a:cubicBezTo>
                  <a:cubicBezTo>
                    <a:pt x="675" y="157"/>
                    <a:pt x="675" y="157"/>
                    <a:pt x="675" y="157"/>
                  </a:cubicBezTo>
                  <a:cubicBezTo>
                    <a:pt x="688" y="157"/>
                    <a:pt x="698" y="147"/>
                    <a:pt x="698" y="135"/>
                  </a:cubicBezTo>
                  <a:cubicBezTo>
                    <a:pt x="698" y="123"/>
                    <a:pt x="688" y="113"/>
                    <a:pt x="675" y="113"/>
                  </a:cubicBezTo>
                  <a:cubicBezTo>
                    <a:pt x="582" y="113"/>
                    <a:pt x="582" y="113"/>
                    <a:pt x="582" y="113"/>
                  </a:cubicBezTo>
                  <a:cubicBezTo>
                    <a:pt x="582" y="101"/>
                    <a:pt x="582" y="101"/>
                    <a:pt x="582" y="101"/>
                  </a:cubicBezTo>
                  <a:cubicBezTo>
                    <a:pt x="582" y="89"/>
                    <a:pt x="572" y="79"/>
                    <a:pt x="560" y="79"/>
                  </a:cubicBezTo>
                  <a:cubicBezTo>
                    <a:pt x="547" y="79"/>
                    <a:pt x="537" y="89"/>
                    <a:pt x="537" y="101"/>
                  </a:cubicBezTo>
                  <a:cubicBezTo>
                    <a:pt x="537" y="113"/>
                    <a:pt x="537" y="113"/>
                    <a:pt x="537" y="113"/>
                  </a:cubicBezTo>
                  <a:cubicBezTo>
                    <a:pt x="143" y="113"/>
                    <a:pt x="143" y="113"/>
                    <a:pt x="143" y="113"/>
                  </a:cubicBezTo>
                  <a:cubicBezTo>
                    <a:pt x="64" y="113"/>
                    <a:pt x="0" y="177"/>
                    <a:pt x="0" y="255"/>
                  </a:cubicBezTo>
                  <a:cubicBezTo>
                    <a:pt x="0" y="1048"/>
                    <a:pt x="0" y="1048"/>
                    <a:pt x="0" y="1048"/>
                  </a:cubicBezTo>
                  <a:cubicBezTo>
                    <a:pt x="0" y="1126"/>
                    <a:pt x="64" y="1191"/>
                    <a:pt x="143" y="1191"/>
                  </a:cubicBezTo>
                  <a:cubicBezTo>
                    <a:pt x="485" y="1191"/>
                    <a:pt x="485" y="1191"/>
                    <a:pt x="485" y="1191"/>
                  </a:cubicBezTo>
                  <a:cubicBezTo>
                    <a:pt x="485" y="1305"/>
                    <a:pt x="485" y="1305"/>
                    <a:pt x="485" y="1305"/>
                  </a:cubicBezTo>
                  <a:cubicBezTo>
                    <a:pt x="413" y="1389"/>
                    <a:pt x="413" y="1389"/>
                    <a:pt x="413" y="1389"/>
                  </a:cubicBezTo>
                  <a:cubicBezTo>
                    <a:pt x="384" y="1389"/>
                    <a:pt x="384" y="1389"/>
                    <a:pt x="384" y="1389"/>
                  </a:cubicBezTo>
                  <a:cubicBezTo>
                    <a:pt x="372" y="1389"/>
                    <a:pt x="362" y="1399"/>
                    <a:pt x="362" y="1412"/>
                  </a:cubicBezTo>
                  <a:cubicBezTo>
                    <a:pt x="362" y="1424"/>
                    <a:pt x="372" y="1434"/>
                    <a:pt x="384" y="1434"/>
                  </a:cubicBezTo>
                  <a:cubicBezTo>
                    <a:pt x="1144" y="1434"/>
                    <a:pt x="1144" y="1434"/>
                    <a:pt x="1144" y="1434"/>
                  </a:cubicBezTo>
                  <a:cubicBezTo>
                    <a:pt x="1157" y="1434"/>
                    <a:pt x="1167" y="1424"/>
                    <a:pt x="1167" y="1412"/>
                  </a:cubicBezTo>
                  <a:cubicBezTo>
                    <a:pt x="1167" y="1399"/>
                    <a:pt x="1157" y="1389"/>
                    <a:pt x="1144" y="1389"/>
                  </a:cubicBezTo>
                  <a:cubicBezTo>
                    <a:pt x="1118" y="1389"/>
                    <a:pt x="1118" y="1389"/>
                    <a:pt x="1118" y="1389"/>
                  </a:cubicBezTo>
                  <a:cubicBezTo>
                    <a:pt x="1045" y="1305"/>
                    <a:pt x="1045" y="1305"/>
                    <a:pt x="1045" y="1305"/>
                  </a:cubicBezTo>
                  <a:cubicBezTo>
                    <a:pt x="1045" y="1191"/>
                    <a:pt x="1045" y="1191"/>
                    <a:pt x="1045" y="1191"/>
                  </a:cubicBezTo>
                  <a:cubicBezTo>
                    <a:pt x="1388" y="1191"/>
                    <a:pt x="1388" y="1191"/>
                    <a:pt x="1388" y="1191"/>
                  </a:cubicBezTo>
                  <a:cubicBezTo>
                    <a:pt x="1466" y="1191"/>
                    <a:pt x="1530" y="1126"/>
                    <a:pt x="1530" y="1048"/>
                  </a:cubicBezTo>
                  <a:cubicBezTo>
                    <a:pt x="1530" y="255"/>
                    <a:pt x="1530" y="255"/>
                    <a:pt x="1530" y="255"/>
                  </a:cubicBezTo>
                  <a:cubicBezTo>
                    <a:pt x="1530" y="177"/>
                    <a:pt x="1466" y="113"/>
                    <a:pt x="1388" y="113"/>
                  </a:cubicBezTo>
                  <a:close/>
                  <a:moveTo>
                    <a:pt x="1127" y="558"/>
                  </a:moveTo>
                  <a:cubicBezTo>
                    <a:pt x="1053" y="558"/>
                    <a:pt x="1053" y="558"/>
                    <a:pt x="1053" y="558"/>
                  </a:cubicBezTo>
                  <a:cubicBezTo>
                    <a:pt x="1053" y="298"/>
                    <a:pt x="1053" y="298"/>
                    <a:pt x="1053" y="298"/>
                  </a:cubicBezTo>
                  <a:cubicBezTo>
                    <a:pt x="1127" y="298"/>
                    <a:pt x="1127" y="298"/>
                    <a:pt x="1127" y="298"/>
                  </a:cubicBezTo>
                  <a:lnTo>
                    <a:pt x="1127" y="558"/>
                  </a:lnTo>
                  <a:close/>
                  <a:moveTo>
                    <a:pt x="597" y="507"/>
                  </a:moveTo>
                  <a:cubicBezTo>
                    <a:pt x="523" y="507"/>
                    <a:pt x="523" y="507"/>
                    <a:pt x="523" y="507"/>
                  </a:cubicBezTo>
                  <a:cubicBezTo>
                    <a:pt x="523" y="246"/>
                    <a:pt x="523" y="246"/>
                    <a:pt x="523" y="246"/>
                  </a:cubicBezTo>
                  <a:cubicBezTo>
                    <a:pt x="597" y="246"/>
                    <a:pt x="597" y="246"/>
                    <a:pt x="597" y="246"/>
                  </a:cubicBezTo>
                  <a:lnTo>
                    <a:pt x="597" y="507"/>
                  </a:lnTo>
                  <a:close/>
                  <a:moveTo>
                    <a:pt x="1388" y="1146"/>
                  </a:moveTo>
                  <a:cubicBezTo>
                    <a:pt x="932" y="1146"/>
                    <a:pt x="932" y="1146"/>
                    <a:pt x="932" y="1146"/>
                  </a:cubicBezTo>
                  <a:cubicBezTo>
                    <a:pt x="920" y="1146"/>
                    <a:pt x="910" y="1156"/>
                    <a:pt x="910" y="1168"/>
                  </a:cubicBezTo>
                  <a:cubicBezTo>
                    <a:pt x="910" y="1181"/>
                    <a:pt x="920" y="1191"/>
                    <a:pt x="932" y="1191"/>
                  </a:cubicBezTo>
                  <a:cubicBezTo>
                    <a:pt x="1000" y="1191"/>
                    <a:pt x="1000" y="1191"/>
                    <a:pt x="1000" y="1191"/>
                  </a:cubicBezTo>
                  <a:cubicBezTo>
                    <a:pt x="1000" y="1291"/>
                    <a:pt x="1000" y="1291"/>
                    <a:pt x="1000" y="1291"/>
                  </a:cubicBezTo>
                  <a:cubicBezTo>
                    <a:pt x="944" y="1291"/>
                    <a:pt x="944" y="1291"/>
                    <a:pt x="944" y="1291"/>
                  </a:cubicBezTo>
                  <a:cubicBezTo>
                    <a:pt x="932" y="1291"/>
                    <a:pt x="922" y="1301"/>
                    <a:pt x="922" y="1313"/>
                  </a:cubicBezTo>
                  <a:cubicBezTo>
                    <a:pt x="922" y="1326"/>
                    <a:pt x="932" y="1336"/>
                    <a:pt x="944" y="1336"/>
                  </a:cubicBezTo>
                  <a:cubicBezTo>
                    <a:pt x="1012" y="1336"/>
                    <a:pt x="1012" y="1336"/>
                    <a:pt x="1012" y="1336"/>
                  </a:cubicBezTo>
                  <a:cubicBezTo>
                    <a:pt x="1058" y="1389"/>
                    <a:pt x="1058" y="1389"/>
                    <a:pt x="1058" y="1389"/>
                  </a:cubicBezTo>
                  <a:cubicBezTo>
                    <a:pt x="472" y="1389"/>
                    <a:pt x="472" y="1389"/>
                    <a:pt x="472" y="1389"/>
                  </a:cubicBezTo>
                  <a:cubicBezTo>
                    <a:pt x="518" y="1336"/>
                    <a:pt x="518" y="1336"/>
                    <a:pt x="518" y="1336"/>
                  </a:cubicBezTo>
                  <a:cubicBezTo>
                    <a:pt x="586" y="1336"/>
                    <a:pt x="586" y="1336"/>
                    <a:pt x="586" y="1336"/>
                  </a:cubicBezTo>
                  <a:cubicBezTo>
                    <a:pt x="599" y="1336"/>
                    <a:pt x="609" y="1326"/>
                    <a:pt x="609" y="1313"/>
                  </a:cubicBezTo>
                  <a:cubicBezTo>
                    <a:pt x="609" y="1301"/>
                    <a:pt x="599" y="1291"/>
                    <a:pt x="586" y="1291"/>
                  </a:cubicBezTo>
                  <a:cubicBezTo>
                    <a:pt x="530" y="1291"/>
                    <a:pt x="530" y="1291"/>
                    <a:pt x="530" y="1291"/>
                  </a:cubicBezTo>
                  <a:cubicBezTo>
                    <a:pt x="530" y="1191"/>
                    <a:pt x="530" y="1191"/>
                    <a:pt x="530" y="1191"/>
                  </a:cubicBezTo>
                  <a:cubicBezTo>
                    <a:pt x="837" y="1191"/>
                    <a:pt x="837" y="1191"/>
                    <a:pt x="837" y="1191"/>
                  </a:cubicBezTo>
                  <a:cubicBezTo>
                    <a:pt x="849" y="1191"/>
                    <a:pt x="859" y="1181"/>
                    <a:pt x="859" y="1168"/>
                  </a:cubicBezTo>
                  <a:cubicBezTo>
                    <a:pt x="859" y="1156"/>
                    <a:pt x="849" y="1146"/>
                    <a:pt x="837" y="1146"/>
                  </a:cubicBezTo>
                  <a:cubicBezTo>
                    <a:pt x="143" y="1146"/>
                    <a:pt x="143" y="1146"/>
                    <a:pt x="143" y="1146"/>
                  </a:cubicBezTo>
                  <a:cubicBezTo>
                    <a:pt x="97" y="1146"/>
                    <a:pt x="58" y="1113"/>
                    <a:pt x="48" y="1070"/>
                  </a:cubicBezTo>
                  <a:cubicBezTo>
                    <a:pt x="1483" y="1070"/>
                    <a:pt x="1483" y="1070"/>
                    <a:pt x="1483" y="1070"/>
                  </a:cubicBezTo>
                  <a:cubicBezTo>
                    <a:pt x="1473" y="1113"/>
                    <a:pt x="1434" y="1146"/>
                    <a:pt x="1388" y="1146"/>
                  </a:cubicBezTo>
                  <a:close/>
                  <a:moveTo>
                    <a:pt x="1388" y="1146"/>
                  </a:moveTo>
                  <a:cubicBezTo>
                    <a:pt x="1388" y="1146"/>
                    <a:pt x="1388" y="1146"/>
                    <a:pt x="1388" y="114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6" name="Freeform 37"/>
            <p:cNvSpPr>
              <a:spLocks noEditPoints="1"/>
            </p:cNvSpPr>
            <p:nvPr/>
          </p:nvSpPr>
          <p:spPr bwMode="auto">
            <a:xfrm>
              <a:off x="4017963" y="1922463"/>
              <a:ext cx="619125" cy="2070100"/>
            </a:xfrm>
            <a:custGeom>
              <a:avLst/>
              <a:gdLst>
                <a:gd name="T0" fmla="*/ 23 w 165"/>
                <a:gd name="T1" fmla="*/ 290 h 551"/>
                <a:gd name="T2" fmla="*/ 0 w 165"/>
                <a:gd name="T3" fmla="*/ 312 h 551"/>
                <a:gd name="T4" fmla="*/ 0 w 165"/>
                <a:gd name="T5" fmla="*/ 366 h 551"/>
                <a:gd name="T6" fmla="*/ 43 w 165"/>
                <a:gd name="T7" fmla="*/ 409 h 551"/>
                <a:gd name="T8" fmla="*/ 60 w 165"/>
                <a:gd name="T9" fmla="*/ 409 h 551"/>
                <a:gd name="T10" fmla="*/ 60 w 165"/>
                <a:gd name="T11" fmla="*/ 529 h 551"/>
                <a:gd name="T12" fmla="*/ 82 w 165"/>
                <a:gd name="T13" fmla="*/ 551 h 551"/>
                <a:gd name="T14" fmla="*/ 105 w 165"/>
                <a:gd name="T15" fmla="*/ 529 h 551"/>
                <a:gd name="T16" fmla="*/ 105 w 165"/>
                <a:gd name="T17" fmla="*/ 409 h 551"/>
                <a:gd name="T18" fmla="*/ 122 w 165"/>
                <a:gd name="T19" fmla="*/ 409 h 551"/>
                <a:gd name="T20" fmla="*/ 165 w 165"/>
                <a:gd name="T21" fmla="*/ 366 h 551"/>
                <a:gd name="T22" fmla="*/ 165 w 165"/>
                <a:gd name="T23" fmla="*/ 102 h 551"/>
                <a:gd name="T24" fmla="*/ 122 w 165"/>
                <a:gd name="T25" fmla="*/ 59 h 551"/>
                <a:gd name="T26" fmla="*/ 105 w 165"/>
                <a:gd name="T27" fmla="*/ 59 h 551"/>
                <a:gd name="T28" fmla="*/ 105 w 165"/>
                <a:gd name="T29" fmla="*/ 23 h 551"/>
                <a:gd name="T30" fmla="*/ 82 w 165"/>
                <a:gd name="T31" fmla="*/ 0 h 551"/>
                <a:gd name="T32" fmla="*/ 60 w 165"/>
                <a:gd name="T33" fmla="*/ 23 h 551"/>
                <a:gd name="T34" fmla="*/ 60 w 165"/>
                <a:gd name="T35" fmla="*/ 59 h 551"/>
                <a:gd name="T36" fmla="*/ 43 w 165"/>
                <a:gd name="T37" fmla="*/ 59 h 551"/>
                <a:gd name="T38" fmla="*/ 0 w 165"/>
                <a:gd name="T39" fmla="*/ 102 h 551"/>
                <a:gd name="T40" fmla="*/ 0 w 165"/>
                <a:gd name="T41" fmla="*/ 216 h 551"/>
                <a:gd name="T42" fmla="*/ 23 w 165"/>
                <a:gd name="T43" fmla="*/ 239 h 551"/>
                <a:gd name="T44" fmla="*/ 45 w 165"/>
                <a:gd name="T45" fmla="*/ 216 h 551"/>
                <a:gd name="T46" fmla="*/ 45 w 165"/>
                <a:gd name="T47" fmla="*/ 104 h 551"/>
                <a:gd name="T48" fmla="*/ 82 w 165"/>
                <a:gd name="T49" fmla="*/ 104 h 551"/>
                <a:gd name="T50" fmla="*/ 82 w 165"/>
                <a:gd name="T51" fmla="*/ 104 h 551"/>
                <a:gd name="T52" fmla="*/ 120 w 165"/>
                <a:gd name="T53" fmla="*/ 104 h 551"/>
                <a:gd name="T54" fmla="*/ 120 w 165"/>
                <a:gd name="T55" fmla="*/ 364 h 551"/>
                <a:gd name="T56" fmla="*/ 45 w 165"/>
                <a:gd name="T57" fmla="*/ 364 h 551"/>
                <a:gd name="T58" fmla="*/ 45 w 165"/>
                <a:gd name="T59" fmla="*/ 312 h 551"/>
                <a:gd name="T60" fmla="*/ 23 w 165"/>
                <a:gd name="T61" fmla="*/ 290 h 551"/>
                <a:gd name="T62" fmla="*/ 23 w 165"/>
                <a:gd name="T63" fmla="*/ 290 h 551"/>
                <a:gd name="T64" fmla="*/ 23 w 165"/>
                <a:gd name="T65" fmla="*/ 29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5" h="551">
                  <a:moveTo>
                    <a:pt x="23" y="290"/>
                  </a:moveTo>
                  <a:cubicBezTo>
                    <a:pt x="10" y="290"/>
                    <a:pt x="0" y="300"/>
                    <a:pt x="0" y="312"/>
                  </a:cubicBezTo>
                  <a:cubicBezTo>
                    <a:pt x="0" y="366"/>
                    <a:pt x="0" y="366"/>
                    <a:pt x="0" y="366"/>
                  </a:cubicBezTo>
                  <a:cubicBezTo>
                    <a:pt x="0" y="390"/>
                    <a:pt x="20" y="409"/>
                    <a:pt x="43" y="409"/>
                  </a:cubicBezTo>
                  <a:cubicBezTo>
                    <a:pt x="60" y="409"/>
                    <a:pt x="60" y="409"/>
                    <a:pt x="60" y="409"/>
                  </a:cubicBezTo>
                  <a:cubicBezTo>
                    <a:pt x="60" y="529"/>
                    <a:pt x="60" y="529"/>
                    <a:pt x="60" y="529"/>
                  </a:cubicBezTo>
                  <a:cubicBezTo>
                    <a:pt x="60" y="541"/>
                    <a:pt x="70" y="551"/>
                    <a:pt x="82" y="551"/>
                  </a:cubicBezTo>
                  <a:cubicBezTo>
                    <a:pt x="95" y="551"/>
                    <a:pt x="105" y="541"/>
                    <a:pt x="105" y="529"/>
                  </a:cubicBezTo>
                  <a:cubicBezTo>
                    <a:pt x="105" y="409"/>
                    <a:pt x="105" y="409"/>
                    <a:pt x="105" y="409"/>
                  </a:cubicBezTo>
                  <a:cubicBezTo>
                    <a:pt x="122" y="409"/>
                    <a:pt x="122" y="409"/>
                    <a:pt x="122" y="409"/>
                  </a:cubicBezTo>
                  <a:cubicBezTo>
                    <a:pt x="145" y="409"/>
                    <a:pt x="165" y="390"/>
                    <a:pt x="165" y="366"/>
                  </a:cubicBezTo>
                  <a:cubicBezTo>
                    <a:pt x="165" y="102"/>
                    <a:pt x="165" y="102"/>
                    <a:pt x="165" y="102"/>
                  </a:cubicBezTo>
                  <a:cubicBezTo>
                    <a:pt x="165" y="78"/>
                    <a:pt x="145" y="59"/>
                    <a:pt x="122" y="59"/>
                  </a:cubicBezTo>
                  <a:cubicBezTo>
                    <a:pt x="105" y="59"/>
                    <a:pt x="105" y="59"/>
                    <a:pt x="105" y="59"/>
                  </a:cubicBezTo>
                  <a:cubicBezTo>
                    <a:pt x="105" y="23"/>
                    <a:pt x="105" y="23"/>
                    <a:pt x="105" y="23"/>
                  </a:cubicBezTo>
                  <a:cubicBezTo>
                    <a:pt x="105" y="10"/>
                    <a:pt x="95" y="0"/>
                    <a:pt x="82" y="0"/>
                  </a:cubicBezTo>
                  <a:cubicBezTo>
                    <a:pt x="70" y="0"/>
                    <a:pt x="60" y="10"/>
                    <a:pt x="60" y="23"/>
                  </a:cubicBezTo>
                  <a:cubicBezTo>
                    <a:pt x="60" y="59"/>
                    <a:pt x="60" y="59"/>
                    <a:pt x="60" y="59"/>
                  </a:cubicBezTo>
                  <a:cubicBezTo>
                    <a:pt x="43" y="59"/>
                    <a:pt x="43" y="59"/>
                    <a:pt x="43" y="59"/>
                  </a:cubicBezTo>
                  <a:cubicBezTo>
                    <a:pt x="20" y="59"/>
                    <a:pt x="0" y="78"/>
                    <a:pt x="0" y="102"/>
                  </a:cubicBezTo>
                  <a:cubicBezTo>
                    <a:pt x="0" y="216"/>
                    <a:pt x="0" y="216"/>
                    <a:pt x="0" y="216"/>
                  </a:cubicBezTo>
                  <a:cubicBezTo>
                    <a:pt x="0" y="229"/>
                    <a:pt x="10" y="239"/>
                    <a:pt x="23" y="239"/>
                  </a:cubicBezTo>
                  <a:cubicBezTo>
                    <a:pt x="35" y="239"/>
                    <a:pt x="45" y="229"/>
                    <a:pt x="45" y="216"/>
                  </a:cubicBezTo>
                  <a:cubicBezTo>
                    <a:pt x="45" y="104"/>
                    <a:pt x="45" y="104"/>
                    <a:pt x="45" y="104"/>
                  </a:cubicBezTo>
                  <a:cubicBezTo>
                    <a:pt x="82" y="104"/>
                    <a:pt x="82" y="104"/>
                    <a:pt x="82" y="104"/>
                  </a:cubicBezTo>
                  <a:cubicBezTo>
                    <a:pt x="82" y="104"/>
                    <a:pt x="82" y="104"/>
                    <a:pt x="82" y="104"/>
                  </a:cubicBezTo>
                  <a:cubicBezTo>
                    <a:pt x="120" y="104"/>
                    <a:pt x="120" y="104"/>
                    <a:pt x="120" y="104"/>
                  </a:cubicBezTo>
                  <a:cubicBezTo>
                    <a:pt x="120" y="364"/>
                    <a:pt x="120" y="364"/>
                    <a:pt x="120" y="364"/>
                  </a:cubicBezTo>
                  <a:cubicBezTo>
                    <a:pt x="45" y="364"/>
                    <a:pt x="45" y="364"/>
                    <a:pt x="45" y="364"/>
                  </a:cubicBezTo>
                  <a:cubicBezTo>
                    <a:pt x="45" y="312"/>
                    <a:pt x="45" y="312"/>
                    <a:pt x="45" y="312"/>
                  </a:cubicBezTo>
                  <a:cubicBezTo>
                    <a:pt x="45" y="300"/>
                    <a:pt x="35" y="290"/>
                    <a:pt x="23" y="290"/>
                  </a:cubicBezTo>
                  <a:close/>
                  <a:moveTo>
                    <a:pt x="23" y="290"/>
                  </a:moveTo>
                  <a:cubicBezTo>
                    <a:pt x="23" y="290"/>
                    <a:pt x="23" y="290"/>
                    <a:pt x="23" y="29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7" name="Freeform 38"/>
            <p:cNvSpPr>
              <a:spLocks noEditPoints="1"/>
            </p:cNvSpPr>
            <p:nvPr/>
          </p:nvSpPr>
          <p:spPr bwMode="auto">
            <a:xfrm>
              <a:off x="6013451" y="542925"/>
              <a:ext cx="615950" cy="2822575"/>
            </a:xfrm>
            <a:custGeom>
              <a:avLst/>
              <a:gdLst>
                <a:gd name="T0" fmla="*/ 42 w 164"/>
                <a:gd name="T1" fmla="*/ 609 h 751"/>
                <a:gd name="T2" fmla="*/ 59 w 164"/>
                <a:gd name="T3" fmla="*/ 609 h 751"/>
                <a:gd name="T4" fmla="*/ 59 w 164"/>
                <a:gd name="T5" fmla="*/ 729 h 751"/>
                <a:gd name="T6" fmla="*/ 82 w 164"/>
                <a:gd name="T7" fmla="*/ 751 h 751"/>
                <a:gd name="T8" fmla="*/ 104 w 164"/>
                <a:gd name="T9" fmla="*/ 729 h 751"/>
                <a:gd name="T10" fmla="*/ 104 w 164"/>
                <a:gd name="T11" fmla="*/ 609 h 751"/>
                <a:gd name="T12" fmla="*/ 121 w 164"/>
                <a:gd name="T13" fmla="*/ 609 h 751"/>
                <a:gd name="T14" fmla="*/ 164 w 164"/>
                <a:gd name="T15" fmla="*/ 566 h 751"/>
                <a:gd name="T16" fmla="*/ 164 w 164"/>
                <a:gd name="T17" fmla="*/ 390 h 751"/>
                <a:gd name="T18" fmla="*/ 141 w 164"/>
                <a:gd name="T19" fmla="*/ 367 h 751"/>
                <a:gd name="T20" fmla="*/ 119 w 164"/>
                <a:gd name="T21" fmla="*/ 390 h 751"/>
                <a:gd name="T22" fmla="*/ 119 w 164"/>
                <a:gd name="T23" fmla="*/ 564 h 751"/>
                <a:gd name="T24" fmla="*/ 45 w 164"/>
                <a:gd name="T25" fmla="*/ 564 h 751"/>
                <a:gd name="T26" fmla="*/ 45 w 164"/>
                <a:gd name="T27" fmla="*/ 157 h 751"/>
                <a:gd name="T28" fmla="*/ 119 w 164"/>
                <a:gd name="T29" fmla="*/ 157 h 751"/>
                <a:gd name="T30" fmla="*/ 119 w 164"/>
                <a:gd name="T31" fmla="*/ 294 h 751"/>
                <a:gd name="T32" fmla="*/ 141 w 164"/>
                <a:gd name="T33" fmla="*/ 317 h 751"/>
                <a:gd name="T34" fmla="*/ 164 w 164"/>
                <a:gd name="T35" fmla="*/ 294 h 751"/>
                <a:gd name="T36" fmla="*/ 164 w 164"/>
                <a:gd name="T37" fmla="*/ 155 h 751"/>
                <a:gd name="T38" fmla="*/ 121 w 164"/>
                <a:gd name="T39" fmla="*/ 112 h 751"/>
                <a:gd name="T40" fmla="*/ 104 w 164"/>
                <a:gd name="T41" fmla="*/ 112 h 751"/>
                <a:gd name="T42" fmla="*/ 104 w 164"/>
                <a:gd name="T43" fmla="*/ 22 h 751"/>
                <a:gd name="T44" fmla="*/ 82 w 164"/>
                <a:gd name="T45" fmla="*/ 0 h 751"/>
                <a:gd name="T46" fmla="*/ 59 w 164"/>
                <a:gd name="T47" fmla="*/ 22 h 751"/>
                <a:gd name="T48" fmla="*/ 59 w 164"/>
                <a:gd name="T49" fmla="*/ 112 h 751"/>
                <a:gd name="T50" fmla="*/ 42 w 164"/>
                <a:gd name="T51" fmla="*/ 112 h 751"/>
                <a:gd name="T52" fmla="*/ 0 w 164"/>
                <a:gd name="T53" fmla="*/ 155 h 751"/>
                <a:gd name="T54" fmla="*/ 0 w 164"/>
                <a:gd name="T55" fmla="*/ 566 h 751"/>
                <a:gd name="T56" fmla="*/ 42 w 164"/>
                <a:gd name="T57" fmla="*/ 609 h 751"/>
                <a:gd name="T58" fmla="*/ 42 w 164"/>
                <a:gd name="T59" fmla="*/ 609 h 751"/>
                <a:gd name="T60" fmla="*/ 42 w 164"/>
                <a:gd name="T61" fmla="*/ 609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4" h="751">
                  <a:moveTo>
                    <a:pt x="42" y="609"/>
                  </a:moveTo>
                  <a:cubicBezTo>
                    <a:pt x="59" y="609"/>
                    <a:pt x="59" y="609"/>
                    <a:pt x="59" y="609"/>
                  </a:cubicBezTo>
                  <a:cubicBezTo>
                    <a:pt x="59" y="729"/>
                    <a:pt x="59" y="729"/>
                    <a:pt x="59" y="729"/>
                  </a:cubicBezTo>
                  <a:cubicBezTo>
                    <a:pt x="59" y="741"/>
                    <a:pt x="69" y="751"/>
                    <a:pt x="82" y="751"/>
                  </a:cubicBezTo>
                  <a:cubicBezTo>
                    <a:pt x="94" y="751"/>
                    <a:pt x="104" y="741"/>
                    <a:pt x="104" y="729"/>
                  </a:cubicBezTo>
                  <a:cubicBezTo>
                    <a:pt x="104" y="609"/>
                    <a:pt x="104" y="609"/>
                    <a:pt x="104" y="609"/>
                  </a:cubicBezTo>
                  <a:cubicBezTo>
                    <a:pt x="121" y="609"/>
                    <a:pt x="121" y="609"/>
                    <a:pt x="121" y="609"/>
                  </a:cubicBezTo>
                  <a:cubicBezTo>
                    <a:pt x="145" y="609"/>
                    <a:pt x="164" y="590"/>
                    <a:pt x="164" y="566"/>
                  </a:cubicBezTo>
                  <a:cubicBezTo>
                    <a:pt x="164" y="390"/>
                    <a:pt x="164" y="390"/>
                    <a:pt x="164" y="390"/>
                  </a:cubicBezTo>
                  <a:cubicBezTo>
                    <a:pt x="164" y="378"/>
                    <a:pt x="154" y="367"/>
                    <a:pt x="141" y="367"/>
                  </a:cubicBezTo>
                  <a:cubicBezTo>
                    <a:pt x="129" y="367"/>
                    <a:pt x="119" y="378"/>
                    <a:pt x="119" y="390"/>
                  </a:cubicBezTo>
                  <a:cubicBezTo>
                    <a:pt x="119" y="564"/>
                    <a:pt x="119" y="564"/>
                    <a:pt x="119" y="564"/>
                  </a:cubicBezTo>
                  <a:cubicBezTo>
                    <a:pt x="45" y="564"/>
                    <a:pt x="45" y="564"/>
                    <a:pt x="45" y="564"/>
                  </a:cubicBezTo>
                  <a:cubicBezTo>
                    <a:pt x="45" y="157"/>
                    <a:pt x="45" y="157"/>
                    <a:pt x="45" y="157"/>
                  </a:cubicBezTo>
                  <a:cubicBezTo>
                    <a:pt x="119" y="157"/>
                    <a:pt x="119" y="157"/>
                    <a:pt x="119" y="157"/>
                  </a:cubicBezTo>
                  <a:cubicBezTo>
                    <a:pt x="119" y="294"/>
                    <a:pt x="119" y="294"/>
                    <a:pt x="119" y="294"/>
                  </a:cubicBezTo>
                  <a:cubicBezTo>
                    <a:pt x="119" y="307"/>
                    <a:pt x="129" y="317"/>
                    <a:pt x="141" y="317"/>
                  </a:cubicBezTo>
                  <a:cubicBezTo>
                    <a:pt x="154" y="317"/>
                    <a:pt x="164" y="307"/>
                    <a:pt x="164" y="294"/>
                  </a:cubicBezTo>
                  <a:cubicBezTo>
                    <a:pt x="164" y="155"/>
                    <a:pt x="164" y="155"/>
                    <a:pt x="164" y="155"/>
                  </a:cubicBezTo>
                  <a:cubicBezTo>
                    <a:pt x="164" y="131"/>
                    <a:pt x="145" y="112"/>
                    <a:pt x="121" y="112"/>
                  </a:cubicBezTo>
                  <a:cubicBezTo>
                    <a:pt x="104" y="112"/>
                    <a:pt x="104" y="112"/>
                    <a:pt x="104" y="112"/>
                  </a:cubicBezTo>
                  <a:cubicBezTo>
                    <a:pt x="104" y="22"/>
                    <a:pt x="104" y="22"/>
                    <a:pt x="104" y="22"/>
                  </a:cubicBezTo>
                  <a:cubicBezTo>
                    <a:pt x="104" y="10"/>
                    <a:pt x="94" y="0"/>
                    <a:pt x="82" y="0"/>
                  </a:cubicBezTo>
                  <a:cubicBezTo>
                    <a:pt x="69" y="0"/>
                    <a:pt x="59" y="10"/>
                    <a:pt x="59" y="22"/>
                  </a:cubicBezTo>
                  <a:cubicBezTo>
                    <a:pt x="59" y="112"/>
                    <a:pt x="59" y="112"/>
                    <a:pt x="59" y="112"/>
                  </a:cubicBezTo>
                  <a:cubicBezTo>
                    <a:pt x="42" y="112"/>
                    <a:pt x="42" y="112"/>
                    <a:pt x="42" y="112"/>
                  </a:cubicBezTo>
                  <a:cubicBezTo>
                    <a:pt x="19" y="112"/>
                    <a:pt x="0" y="131"/>
                    <a:pt x="0" y="155"/>
                  </a:cubicBezTo>
                  <a:cubicBezTo>
                    <a:pt x="0" y="566"/>
                    <a:pt x="0" y="566"/>
                    <a:pt x="0" y="566"/>
                  </a:cubicBezTo>
                  <a:cubicBezTo>
                    <a:pt x="0" y="590"/>
                    <a:pt x="19" y="609"/>
                    <a:pt x="42" y="609"/>
                  </a:cubicBezTo>
                  <a:close/>
                  <a:moveTo>
                    <a:pt x="42" y="609"/>
                  </a:moveTo>
                  <a:cubicBezTo>
                    <a:pt x="42" y="609"/>
                    <a:pt x="42" y="609"/>
                    <a:pt x="42" y="60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6" name="Freeform 39"/>
            <p:cNvSpPr>
              <a:spLocks noEditPoints="1"/>
            </p:cNvSpPr>
            <p:nvPr/>
          </p:nvSpPr>
          <p:spPr bwMode="auto">
            <a:xfrm>
              <a:off x="7783513" y="2343150"/>
              <a:ext cx="766763" cy="560388"/>
            </a:xfrm>
            <a:custGeom>
              <a:avLst/>
              <a:gdLst>
                <a:gd name="T0" fmla="*/ 6 w 204"/>
                <a:gd name="T1" fmla="*/ 138 h 149"/>
                <a:gd name="T2" fmla="*/ 26 w 204"/>
                <a:gd name="T3" fmla="*/ 149 h 149"/>
                <a:gd name="T4" fmla="*/ 36 w 204"/>
                <a:gd name="T5" fmla="*/ 147 h 149"/>
                <a:gd name="T6" fmla="*/ 140 w 204"/>
                <a:gd name="T7" fmla="*/ 91 h 149"/>
                <a:gd name="T8" fmla="*/ 132 w 204"/>
                <a:gd name="T9" fmla="*/ 110 h 149"/>
                <a:gd name="T10" fmla="*/ 145 w 204"/>
                <a:gd name="T11" fmla="*/ 139 h 149"/>
                <a:gd name="T12" fmla="*/ 153 w 204"/>
                <a:gd name="T13" fmla="*/ 141 h 149"/>
                <a:gd name="T14" fmla="*/ 174 w 204"/>
                <a:gd name="T15" fmla="*/ 126 h 149"/>
                <a:gd name="T16" fmla="*/ 200 w 204"/>
                <a:gd name="T17" fmla="*/ 60 h 149"/>
                <a:gd name="T18" fmla="*/ 187 w 204"/>
                <a:gd name="T19" fmla="*/ 31 h 149"/>
                <a:gd name="T20" fmla="*/ 116 w 204"/>
                <a:gd name="T21" fmla="*/ 4 h 149"/>
                <a:gd name="T22" fmla="*/ 87 w 204"/>
                <a:gd name="T23" fmla="*/ 17 h 149"/>
                <a:gd name="T24" fmla="*/ 100 w 204"/>
                <a:gd name="T25" fmla="*/ 46 h 149"/>
                <a:gd name="T26" fmla="*/ 117 w 204"/>
                <a:gd name="T27" fmla="*/ 52 h 149"/>
                <a:gd name="T28" fmla="*/ 15 w 204"/>
                <a:gd name="T29" fmla="*/ 107 h 149"/>
                <a:gd name="T30" fmla="*/ 6 w 204"/>
                <a:gd name="T31" fmla="*/ 138 h 149"/>
                <a:gd name="T32" fmla="*/ 6 w 204"/>
                <a:gd name="T33" fmla="*/ 138 h 149"/>
                <a:gd name="T34" fmla="*/ 6 w 204"/>
                <a:gd name="T35" fmla="*/ 13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4" h="149">
                  <a:moveTo>
                    <a:pt x="6" y="138"/>
                  </a:moveTo>
                  <a:cubicBezTo>
                    <a:pt x="10" y="145"/>
                    <a:pt x="18" y="149"/>
                    <a:pt x="26" y="149"/>
                  </a:cubicBezTo>
                  <a:cubicBezTo>
                    <a:pt x="29" y="149"/>
                    <a:pt x="33" y="148"/>
                    <a:pt x="36" y="147"/>
                  </a:cubicBezTo>
                  <a:cubicBezTo>
                    <a:pt x="140" y="91"/>
                    <a:pt x="140" y="91"/>
                    <a:pt x="140" y="91"/>
                  </a:cubicBezTo>
                  <a:cubicBezTo>
                    <a:pt x="132" y="110"/>
                    <a:pt x="132" y="110"/>
                    <a:pt x="132" y="110"/>
                  </a:cubicBezTo>
                  <a:cubicBezTo>
                    <a:pt x="128" y="122"/>
                    <a:pt x="134" y="135"/>
                    <a:pt x="145" y="139"/>
                  </a:cubicBezTo>
                  <a:cubicBezTo>
                    <a:pt x="148" y="140"/>
                    <a:pt x="151" y="141"/>
                    <a:pt x="153" y="141"/>
                  </a:cubicBezTo>
                  <a:cubicBezTo>
                    <a:pt x="163" y="141"/>
                    <a:pt x="171" y="135"/>
                    <a:pt x="174" y="126"/>
                  </a:cubicBezTo>
                  <a:cubicBezTo>
                    <a:pt x="200" y="60"/>
                    <a:pt x="200" y="60"/>
                    <a:pt x="200" y="60"/>
                  </a:cubicBezTo>
                  <a:cubicBezTo>
                    <a:pt x="204" y="48"/>
                    <a:pt x="198" y="35"/>
                    <a:pt x="187" y="31"/>
                  </a:cubicBezTo>
                  <a:cubicBezTo>
                    <a:pt x="116" y="4"/>
                    <a:pt x="116" y="4"/>
                    <a:pt x="116" y="4"/>
                  </a:cubicBezTo>
                  <a:cubicBezTo>
                    <a:pt x="105" y="0"/>
                    <a:pt x="92" y="5"/>
                    <a:pt x="87" y="17"/>
                  </a:cubicBezTo>
                  <a:cubicBezTo>
                    <a:pt x="83" y="29"/>
                    <a:pt x="89" y="42"/>
                    <a:pt x="100" y="46"/>
                  </a:cubicBezTo>
                  <a:cubicBezTo>
                    <a:pt x="117" y="52"/>
                    <a:pt x="117" y="52"/>
                    <a:pt x="117" y="52"/>
                  </a:cubicBezTo>
                  <a:cubicBezTo>
                    <a:pt x="15" y="107"/>
                    <a:pt x="15" y="107"/>
                    <a:pt x="15" y="107"/>
                  </a:cubicBezTo>
                  <a:cubicBezTo>
                    <a:pt x="4" y="113"/>
                    <a:pt x="0" y="127"/>
                    <a:pt x="6" y="138"/>
                  </a:cubicBezTo>
                  <a:close/>
                  <a:moveTo>
                    <a:pt x="6" y="138"/>
                  </a:moveTo>
                  <a:cubicBezTo>
                    <a:pt x="6" y="138"/>
                    <a:pt x="6" y="138"/>
                    <a:pt x="6" y="13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7" name="Freeform 40"/>
            <p:cNvSpPr>
              <a:spLocks noEditPoints="1"/>
            </p:cNvSpPr>
            <p:nvPr/>
          </p:nvSpPr>
          <p:spPr bwMode="auto">
            <a:xfrm>
              <a:off x="3702051" y="3248025"/>
              <a:ext cx="3295650" cy="1316038"/>
            </a:xfrm>
            <a:custGeom>
              <a:avLst/>
              <a:gdLst>
                <a:gd name="T0" fmla="*/ 5 w 877"/>
                <a:gd name="T1" fmla="*/ 336 h 350"/>
                <a:gd name="T2" fmla="*/ 26 w 877"/>
                <a:gd name="T3" fmla="*/ 350 h 350"/>
                <a:gd name="T4" fmla="*/ 34 w 877"/>
                <a:gd name="T5" fmla="*/ 348 h 350"/>
                <a:gd name="T6" fmla="*/ 325 w 877"/>
                <a:gd name="T7" fmla="*/ 224 h 350"/>
                <a:gd name="T8" fmla="*/ 351 w 877"/>
                <a:gd name="T9" fmla="*/ 293 h 350"/>
                <a:gd name="T10" fmla="*/ 364 w 877"/>
                <a:gd name="T11" fmla="*/ 306 h 350"/>
                <a:gd name="T12" fmla="*/ 383 w 877"/>
                <a:gd name="T13" fmla="*/ 304 h 350"/>
                <a:gd name="T14" fmla="*/ 862 w 877"/>
                <a:gd name="T15" fmla="*/ 46 h 350"/>
                <a:gd name="T16" fmla="*/ 871 w 877"/>
                <a:gd name="T17" fmla="*/ 15 h 350"/>
                <a:gd name="T18" fmla="*/ 841 w 877"/>
                <a:gd name="T19" fmla="*/ 6 h 350"/>
                <a:gd name="T20" fmla="*/ 384 w 877"/>
                <a:gd name="T21" fmla="*/ 253 h 350"/>
                <a:gd name="T22" fmla="*/ 358 w 877"/>
                <a:gd name="T23" fmla="*/ 186 h 350"/>
                <a:gd name="T24" fmla="*/ 346 w 877"/>
                <a:gd name="T25" fmla="*/ 173 h 350"/>
                <a:gd name="T26" fmla="*/ 328 w 877"/>
                <a:gd name="T27" fmla="*/ 173 h 350"/>
                <a:gd name="T28" fmla="*/ 17 w 877"/>
                <a:gd name="T29" fmla="*/ 306 h 350"/>
                <a:gd name="T30" fmla="*/ 5 w 877"/>
                <a:gd name="T31" fmla="*/ 336 h 350"/>
                <a:gd name="T32" fmla="*/ 5 w 877"/>
                <a:gd name="T33" fmla="*/ 336 h 350"/>
                <a:gd name="T34" fmla="*/ 5 w 877"/>
                <a:gd name="T35" fmla="*/ 336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77" h="350">
                  <a:moveTo>
                    <a:pt x="5" y="336"/>
                  </a:moveTo>
                  <a:cubicBezTo>
                    <a:pt x="9" y="344"/>
                    <a:pt x="17" y="350"/>
                    <a:pt x="26" y="350"/>
                  </a:cubicBezTo>
                  <a:cubicBezTo>
                    <a:pt x="29" y="350"/>
                    <a:pt x="32" y="349"/>
                    <a:pt x="34" y="348"/>
                  </a:cubicBezTo>
                  <a:cubicBezTo>
                    <a:pt x="325" y="224"/>
                    <a:pt x="325" y="224"/>
                    <a:pt x="325" y="224"/>
                  </a:cubicBezTo>
                  <a:cubicBezTo>
                    <a:pt x="351" y="293"/>
                    <a:pt x="351" y="293"/>
                    <a:pt x="351" y="293"/>
                  </a:cubicBezTo>
                  <a:cubicBezTo>
                    <a:pt x="353" y="299"/>
                    <a:pt x="358" y="303"/>
                    <a:pt x="364" y="306"/>
                  </a:cubicBezTo>
                  <a:cubicBezTo>
                    <a:pt x="370" y="308"/>
                    <a:pt x="377" y="307"/>
                    <a:pt x="383" y="304"/>
                  </a:cubicBezTo>
                  <a:cubicBezTo>
                    <a:pt x="862" y="46"/>
                    <a:pt x="862" y="46"/>
                    <a:pt x="862" y="46"/>
                  </a:cubicBezTo>
                  <a:cubicBezTo>
                    <a:pt x="873" y="40"/>
                    <a:pt x="877" y="26"/>
                    <a:pt x="871" y="15"/>
                  </a:cubicBezTo>
                  <a:cubicBezTo>
                    <a:pt x="865" y="5"/>
                    <a:pt x="852" y="0"/>
                    <a:pt x="841" y="6"/>
                  </a:cubicBezTo>
                  <a:cubicBezTo>
                    <a:pt x="384" y="253"/>
                    <a:pt x="384" y="253"/>
                    <a:pt x="384" y="253"/>
                  </a:cubicBezTo>
                  <a:cubicBezTo>
                    <a:pt x="358" y="186"/>
                    <a:pt x="358" y="186"/>
                    <a:pt x="358" y="186"/>
                  </a:cubicBezTo>
                  <a:cubicBezTo>
                    <a:pt x="356" y="180"/>
                    <a:pt x="352" y="175"/>
                    <a:pt x="346" y="173"/>
                  </a:cubicBezTo>
                  <a:cubicBezTo>
                    <a:pt x="340" y="171"/>
                    <a:pt x="334" y="171"/>
                    <a:pt x="328" y="173"/>
                  </a:cubicBezTo>
                  <a:cubicBezTo>
                    <a:pt x="17" y="306"/>
                    <a:pt x="17" y="306"/>
                    <a:pt x="17" y="306"/>
                  </a:cubicBezTo>
                  <a:cubicBezTo>
                    <a:pt x="5" y="311"/>
                    <a:pt x="0" y="324"/>
                    <a:pt x="5" y="336"/>
                  </a:cubicBezTo>
                  <a:close/>
                  <a:moveTo>
                    <a:pt x="5" y="336"/>
                  </a:moveTo>
                  <a:cubicBezTo>
                    <a:pt x="5" y="336"/>
                    <a:pt x="5" y="336"/>
                    <a:pt x="5" y="336"/>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135" name="Group 134"/>
          <p:cNvGrpSpPr/>
          <p:nvPr/>
        </p:nvGrpSpPr>
        <p:grpSpPr>
          <a:xfrm>
            <a:off x="6763105" y="4553067"/>
            <a:ext cx="842399" cy="837747"/>
            <a:chOff x="2643188" y="0"/>
            <a:chExt cx="6899276" cy="6861176"/>
          </a:xfrm>
        </p:grpSpPr>
        <p:sp>
          <p:nvSpPr>
            <p:cNvPr id="122" name="Freeform 44"/>
            <p:cNvSpPr>
              <a:spLocks noEditPoints="1"/>
            </p:cNvSpPr>
            <p:nvPr/>
          </p:nvSpPr>
          <p:spPr bwMode="auto">
            <a:xfrm>
              <a:off x="5260976" y="1881188"/>
              <a:ext cx="4281488" cy="4979988"/>
            </a:xfrm>
            <a:custGeom>
              <a:avLst/>
              <a:gdLst>
                <a:gd name="T0" fmla="*/ 989 w 1238"/>
                <a:gd name="T1" fmla="*/ 1035 h 1440"/>
                <a:gd name="T2" fmla="*/ 779 w 1238"/>
                <a:gd name="T3" fmla="*/ 981 h 1440"/>
                <a:gd name="T4" fmla="*/ 1035 w 1238"/>
                <a:gd name="T5" fmla="*/ 640 h 1440"/>
                <a:gd name="T6" fmla="*/ 892 w 1238"/>
                <a:gd name="T7" fmla="*/ 131 h 1440"/>
                <a:gd name="T8" fmla="*/ 597 w 1238"/>
                <a:gd name="T9" fmla="*/ 0 h 1440"/>
                <a:gd name="T10" fmla="*/ 203 w 1238"/>
                <a:gd name="T11" fmla="*/ 640 h 1440"/>
                <a:gd name="T12" fmla="*/ 459 w 1238"/>
                <a:gd name="T13" fmla="*/ 981 h 1440"/>
                <a:gd name="T14" fmla="*/ 249 w 1238"/>
                <a:gd name="T15" fmla="*/ 1035 h 1440"/>
                <a:gd name="T16" fmla="*/ 0 w 1238"/>
                <a:gd name="T17" fmla="*/ 1440 h 1440"/>
                <a:gd name="T18" fmla="*/ 1163 w 1238"/>
                <a:gd name="T19" fmla="*/ 1191 h 1440"/>
                <a:gd name="T20" fmla="*/ 570 w 1238"/>
                <a:gd name="T21" fmla="*/ 1123 h 1440"/>
                <a:gd name="T22" fmla="*/ 463 w 1238"/>
                <a:gd name="T23" fmla="*/ 1062 h 1440"/>
                <a:gd name="T24" fmla="*/ 619 w 1238"/>
                <a:gd name="T25" fmla="*/ 1080 h 1440"/>
                <a:gd name="T26" fmla="*/ 619 w 1238"/>
                <a:gd name="T27" fmla="*/ 1024 h 1440"/>
                <a:gd name="T28" fmla="*/ 619 w 1238"/>
                <a:gd name="T29" fmla="*/ 1080 h 1440"/>
                <a:gd name="T30" fmla="*/ 775 w 1238"/>
                <a:gd name="T31" fmla="*/ 1062 h 1440"/>
                <a:gd name="T32" fmla="*/ 668 w 1238"/>
                <a:gd name="T33" fmla="*/ 1123 h 1440"/>
                <a:gd name="T34" fmla="*/ 939 w 1238"/>
                <a:gd name="T35" fmla="*/ 695 h 1440"/>
                <a:gd name="T36" fmla="*/ 971 w 1238"/>
                <a:gd name="T37" fmla="*/ 640 h 1440"/>
                <a:gd name="T38" fmla="*/ 267 w 1238"/>
                <a:gd name="T39" fmla="*/ 640 h 1440"/>
                <a:gd name="T40" fmla="*/ 299 w 1238"/>
                <a:gd name="T41" fmla="*/ 695 h 1440"/>
                <a:gd name="T42" fmla="*/ 299 w 1238"/>
                <a:gd name="T43" fmla="*/ 480 h 1440"/>
                <a:gd name="T44" fmla="*/ 267 w 1238"/>
                <a:gd name="T45" fmla="*/ 530 h 1440"/>
                <a:gd name="T46" fmla="*/ 597 w 1238"/>
                <a:gd name="T47" fmla="*/ 64 h 1440"/>
                <a:gd name="T48" fmla="*/ 859 w 1238"/>
                <a:gd name="T49" fmla="*/ 189 h 1440"/>
                <a:gd name="T50" fmla="*/ 971 w 1238"/>
                <a:gd name="T51" fmla="*/ 324 h 1440"/>
                <a:gd name="T52" fmla="*/ 939 w 1238"/>
                <a:gd name="T53" fmla="*/ 517 h 1440"/>
                <a:gd name="T54" fmla="*/ 838 w 1238"/>
                <a:gd name="T55" fmla="*/ 480 h 1440"/>
                <a:gd name="T56" fmla="*/ 590 w 1238"/>
                <a:gd name="T57" fmla="*/ 335 h 1440"/>
                <a:gd name="T58" fmla="*/ 331 w 1238"/>
                <a:gd name="T59" fmla="*/ 480 h 1440"/>
                <a:gd name="T60" fmla="*/ 363 w 1238"/>
                <a:gd name="T61" fmla="*/ 704 h 1440"/>
                <a:gd name="T62" fmla="*/ 572 w 1238"/>
                <a:gd name="T63" fmla="*/ 444 h 1440"/>
                <a:gd name="T64" fmla="*/ 838 w 1238"/>
                <a:gd name="T65" fmla="*/ 544 h 1440"/>
                <a:gd name="T66" fmla="*/ 875 w 1238"/>
                <a:gd name="T67" fmla="*/ 704 h 1440"/>
                <a:gd name="T68" fmla="*/ 363 w 1238"/>
                <a:gd name="T69" fmla="*/ 704 h 1440"/>
                <a:gd name="T70" fmla="*/ 136 w 1238"/>
                <a:gd name="T71" fmla="*/ 1210 h 1440"/>
                <a:gd name="T72" fmla="*/ 399 w 1238"/>
                <a:gd name="T73" fmla="*/ 1073 h 1440"/>
                <a:gd name="T74" fmla="*/ 619 w 1238"/>
                <a:gd name="T75" fmla="*/ 1165 h 1440"/>
                <a:gd name="T76" fmla="*/ 839 w 1238"/>
                <a:gd name="T77" fmla="*/ 1073 h 1440"/>
                <a:gd name="T78" fmla="*/ 1102 w 1238"/>
                <a:gd name="T79" fmla="*/ 1210 h 1440"/>
                <a:gd name="T80" fmla="*/ 86 w 1238"/>
                <a:gd name="T81" fmla="*/ 1376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38" h="1440">
                  <a:moveTo>
                    <a:pt x="1163" y="1191"/>
                  </a:moveTo>
                  <a:cubicBezTo>
                    <a:pt x="1139" y="1110"/>
                    <a:pt x="1072" y="1051"/>
                    <a:pt x="989" y="1035"/>
                  </a:cubicBezTo>
                  <a:cubicBezTo>
                    <a:pt x="779" y="997"/>
                    <a:pt x="779" y="997"/>
                    <a:pt x="779" y="997"/>
                  </a:cubicBezTo>
                  <a:cubicBezTo>
                    <a:pt x="779" y="981"/>
                    <a:pt x="779" y="981"/>
                    <a:pt x="779" y="981"/>
                  </a:cubicBezTo>
                  <a:cubicBezTo>
                    <a:pt x="858" y="935"/>
                    <a:pt x="915" y="857"/>
                    <a:pt x="933" y="765"/>
                  </a:cubicBezTo>
                  <a:cubicBezTo>
                    <a:pt x="991" y="753"/>
                    <a:pt x="1035" y="702"/>
                    <a:pt x="1035" y="640"/>
                  </a:cubicBezTo>
                  <a:cubicBezTo>
                    <a:pt x="1035" y="324"/>
                    <a:pt x="1035" y="324"/>
                    <a:pt x="1035" y="324"/>
                  </a:cubicBezTo>
                  <a:cubicBezTo>
                    <a:pt x="1035" y="235"/>
                    <a:pt x="977" y="157"/>
                    <a:pt x="892" y="131"/>
                  </a:cubicBezTo>
                  <a:cubicBezTo>
                    <a:pt x="876" y="115"/>
                    <a:pt x="876" y="115"/>
                    <a:pt x="876" y="115"/>
                  </a:cubicBezTo>
                  <a:cubicBezTo>
                    <a:pt x="801" y="41"/>
                    <a:pt x="702" y="0"/>
                    <a:pt x="597" y="0"/>
                  </a:cubicBezTo>
                  <a:cubicBezTo>
                    <a:pt x="380" y="0"/>
                    <a:pt x="203" y="177"/>
                    <a:pt x="203" y="394"/>
                  </a:cubicBezTo>
                  <a:cubicBezTo>
                    <a:pt x="203" y="640"/>
                    <a:pt x="203" y="640"/>
                    <a:pt x="203" y="640"/>
                  </a:cubicBezTo>
                  <a:cubicBezTo>
                    <a:pt x="203" y="702"/>
                    <a:pt x="247" y="753"/>
                    <a:pt x="305" y="765"/>
                  </a:cubicBezTo>
                  <a:cubicBezTo>
                    <a:pt x="323" y="857"/>
                    <a:pt x="380" y="935"/>
                    <a:pt x="459" y="981"/>
                  </a:cubicBezTo>
                  <a:cubicBezTo>
                    <a:pt x="459" y="997"/>
                    <a:pt x="459" y="997"/>
                    <a:pt x="459" y="997"/>
                  </a:cubicBezTo>
                  <a:cubicBezTo>
                    <a:pt x="249" y="1035"/>
                    <a:pt x="249" y="1035"/>
                    <a:pt x="249" y="1035"/>
                  </a:cubicBezTo>
                  <a:cubicBezTo>
                    <a:pt x="166" y="1051"/>
                    <a:pt x="99" y="1110"/>
                    <a:pt x="75" y="1191"/>
                  </a:cubicBezTo>
                  <a:cubicBezTo>
                    <a:pt x="0" y="1440"/>
                    <a:pt x="0" y="1440"/>
                    <a:pt x="0" y="1440"/>
                  </a:cubicBezTo>
                  <a:cubicBezTo>
                    <a:pt x="1238" y="1440"/>
                    <a:pt x="1238" y="1440"/>
                    <a:pt x="1238" y="1440"/>
                  </a:cubicBezTo>
                  <a:lnTo>
                    <a:pt x="1163" y="1191"/>
                  </a:lnTo>
                  <a:close/>
                  <a:moveTo>
                    <a:pt x="483" y="1058"/>
                  </a:moveTo>
                  <a:cubicBezTo>
                    <a:pt x="570" y="1123"/>
                    <a:pt x="570" y="1123"/>
                    <a:pt x="570" y="1123"/>
                  </a:cubicBezTo>
                  <a:cubicBezTo>
                    <a:pt x="505" y="1189"/>
                    <a:pt x="505" y="1189"/>
                    <a:pt x="505" y="1189"/>
                  </a:cubicBezTo>
                  <a:cubicBezTo>
                    <a:pt x="463" y="1062"/>
                    <a:pt x="463" y="1062"/>
                    <a:pt x="463" y="1062"/>
                  </a:cubicBezTo>
                  <a:lnTo>
                    <a:pt x="483" y="1058"/>
                  </a:lnTo>
                  <a:close/>
                  <a:moveTo>
                    <a:pt x="619" y="1080"/>
                  </a:moveTo>
                  <a:cubicBezTo>
                    <a:pt x="526" y="1010"/>
                    <a:pt x="526" y="1010"/>
                    <a:pt x="526" y="1010"/>
                  </a:cubicBezTo>
                  <a:cubicBezTo>
                    <a:pt x="555" y="1019"/>
                    <a:pt x="587" y="1024"/>
                    <a:pt x="619" y="1024"/>
                  </a:cubicBezTo>
                  <a:cubicBezTo>
                    <a:pt x="651" y="1024"/>
                    <a:pt x="683" y="1019"/>
                    <a:pt x="712" y="1010"/>
                  </a:cubicBezTo>
                  <a:lnTo>
                    <a:pt x="619" y="1080"/>
                  </a:lnTo>
                  <a:close/>
                  <a:moveTo>
                    <a:pt x="755" y="1058"/>
                  </a:moveTo>
                  <a:cubicBezTo>
                    <a:pt x="775" y="1062"/>
                    <a:pt x="775" y="1062"/>
                    <a:pt x="775" y="1062"/>
                  </a:cubicBezTo>
                  <a:cubicBezTo>
                    <a:pt x="733" y="1189"/>
                    <a:pt x="733" y="1189"/>
                    <a:pt x="733" y="1189"/>
                  </a:cubicBezTo>
                  <a:cubicBezTo>
                    <a:pt x="668" y="1123"/>
                    <a:pt x="668" y="1123"/>
                    <a:pt x="668" y="1123"/>
                  </a:cubicBezTo>
                  <a:lnTo>
                    <a:pt x="755" y="1058"/>
                  </a:lnTo>
                  <a:close/>
                  <a:moveTo>
                    <a:pt x="939" y="695"/>
                  </a:moveTo>
                  <a:cubicBezTo>
                    <a:pt x="939" y="585"/>
                    <a:pt x="939" y="585"/>
                    <a:pt x="939" y="585"/>
                  </a:cubicBezTo>
                  <a:cubicBezTo>
                    <a:pt x="958" y="596"/>
                    <a:pt x="971" y="616"/>
                    <a:pt x="971" y="640"/>
                  </a:cubicBezTo>
                  <a:cubicBezTo>
                    <a:pt x="971" y="664"/>
                    <a:pt x="958" y="684"/>
                    <a:pt x="939" y="695"/>
                  </a:cubicBezTo>
                  <a:close/>
                  <a:moveTo>
                    <a:pt x="267" y="640"/>
                  </a:moveTo>
                  <a:cubicBezTo>
                    <a:pt x="267" y="616"/>
                    <a:pt x="280" y="596"/>
                    <a:pt x="299" y="585"/>
                  </a:cubicBezTo>
                  <a:cubicBezTo>
                    <a:pt x="299" y="695"/>
                    <a:pt x="299" y="695"/>
                    <a:pt x="299" y="695"/>
                  </a:cubicBezTo>
                  <a:cubicBezTo>
                    <a:pt x="280" y="684"/>
                    <a:pt x="267" y="664"/>
                    <a:pt x="267" y="640"/>
                  </a:cubicBezTo>
                  <a:close/>
                  <a:moveTo>
                    <a:pt x="299" y="480"/>
                  </a:moveTo>
                  <a:cubicBezTo>
                    <a:pt x="299" y="517"/>
                    <a:pt x="299" y="517"/>
                    <a:pt x="299" y="517"/>
                  </a:cubicBezTo>
                  <a:cubicBezTo>
                    <a:pt x="288" y="520"/>
                    <a:pt x="277" y="524"/>
                    <a:pt x="267" y="530"/>
                  </a:cubicBezTo>
                  <a:cubicBezTo>
                    <a:pt x="267" y="394"/>
                    <a:pt x="267" y="394"/>
                    <a:pt x="267" y="394"/>
                  </a:cubicBezTo>
                  <a:cubicBezTo>
                    <a:pt x="267" y="212"/>
                    <a:pt x="415" y="64"/>
                    <a:pt x="597" y="64"/>
                  </a:cubicBezTo>
                  <a:cubicBezTo>
                    <a:pt x="685" y="64"/>
                    <a:pt x="768" y="98"/>
                    <a:pt x="830" y="161"/>
                  </a:cubicBezTo>
                  <a:cubicBezTo>
                    <a:pt x="859" y="189"/>
                    <a:pt x="859" y="189"/>
                    <a:pt x="859" y="189"/>
                  </a:cubicBezTo>
                  <a:cubicBezTo>
                    <a:pt x="867" y="191"/>
                    <a:pt x="867" y="191"/>
                    <a:pt x="867" y="191"/>
                  </a:cubicBezTo>
                  <a:cubicBezTo>
                    <a:pt x="928" y="206"/>
                    <a:pt x="971" y="261"/>
                    <a:pt x="971" y="324"/>
                  </a:cubicBezTo>
                  <a:cubicBezTo>
                    <a:pt x="971" y="530"/>
                    <a:pt x="971" y="530"/>
                    <a:pt x="971" y="530"/>
                  </a:cubicBezTo>
                  <a:cubicBezTo>
                    <a:pt x="961" y="524"/>
                    <a:pt x="950" y="519"/>
                    <a:pt x="939" y="517"/>
                  </a:cubicBezTo>
                  <a:cubicBezTo>
                    <a:pt x="939" y="480"/>
                    <a:pt x="939" y="480"/>
                    <a:pt x="939" y="480"/>
                  </a:cubicBezTo>
                  <a:cubicBezTo>
                    <a:pt x="838" y="480"/>
                    <a:pt x="838" y="480"/>
                    <a:pt x="838" y="480"/>
                  </a:cubicBezTo>
                  <a:cubicBezTo>
                    <a:pt x="751" y="480"/>
                    <a:pt x="668" y="439"/>
                    <a:pt x="616" y="369"/>
                  </a:cubicBezTo>
                  <a:cubicBezTo>
                    <a:pt x="590" y="335"/>
                    <a:pt x="590" y="335"/>
                    <a:pt x="590" y="335"/>
                  </a:cubicBezTo>
                  <a:cubicBezTo>
                    <a:pt x="527" y="399"/>
                    <a:pt x="527" y="399"/>
                    <a:pt x="527" y="399"/>
                  </a:cubicBezTo>
                  <a:cubicBezTo>
                    <a:pt x="475" y="451"/>
                    <a:pt x="405" y="480"/>
                    <a:pt x="331" y="480"/>
                  </a:cubicBezTo>
                  <a:lnTo>
                    <a:pt x="299" y="480"/>
                  </a:lnTo>
                  <a:close/>
                  <a:moveTo>
                    <a:pt x="363" y="704"/>
                  </a:moveTo>
                  <a:cubicBezTo>
                    <a:pt x="363" y="543"/>
                    <a:pt x="363" y="543"/>
                    <a:pt x="363" y="543"/>
                  </a:cubicBezTo>
                  <a:cubicBezTo>
                    <a:pt x="442" y="535"/>
                    <a:pt x="515" y="501"/>
                    <a:pt x="572" y="444"/>
                  </a:cubicBezTo>
                  <a:cubicBezTo>
                    <a:pt x="585" y="432"/>
                    <a:pt x="585" y="432"/>
                    <a:pt x="585" y="432"/>
                  </a:cubicBezTo>
                  <a:cubicBezTo>
                    <a:pt x="649" y="502"/>
                    <a:pt x="741" y="544"/>
                    <a:pt x="838" y="544"/>
                  </a:cubicBezTo>
                  <a:cubicBezTo>
                    <a:pt x="875" y="544"/>
                    <a:pt x="875" y="544"/>
                    <a:pt x="875" y="544"/>
                  </a:cubicBezTo>
                  <a:cubicBezTo>
                    <a:pt x="875" y="704"/>
                    <a:pt x="875" y="704"/>
                    <a:pt x="875" y="704"/>
                  </a:cubicBezTo>
                  <a:cubicBezTo>
                    <a:pt x="875" y="845"/>
                    <a:pt x="760" y="960"/>
                    <a:pt x="619" y="960"/>
                  </a:cubicBezTo>
                  <a:cubicBezTo>
                    <a:pt x="478" y="960"/>
                    <a:pt x="363" y="845"/>
                    <a:pt x="363" y="704"/>
                  </a:cubicBezTo>
                  <a:close/>
                  <a:moveTo>
                    <a:pt x="86" y="1376"/>
                  </a:moveTo>
                  <a:cubicBezTo>
                    <a:pt x="136" y="1210"/>
                    <a:pt x="136" y="1210"/>
                    <a:pt x="136" y="1210"/>
                  </a:cubicBezTo>
                  <a:cubicBezTo>
                    <a:pt x="153" y="1152"/>
                    <a:pt x="201" y="1109"/>
                    <a:pt x="261" y="1098"/>
                  </a:cubicBezTo>
                  <a:cubicBezTo>
                    <a:pt x="399" y="1073"/>
                    <a:pt x="399" y="1073"/>
                    <a:pt x="399" y="1073"/>
                  </a:cubicBezTo>
                  <a:cubicBezTo>
                    <a:pt x="477" y="1307"/>
                    <a:pt x="477" y="1307"/>
                    <a:pt x="477" y="1307"/>
                  </a:cubicBezTo>
                  <a:cubicBezTo>
                    <a:pt x="619" y="1165"/>
                    <a:pt x="619" y="1165"/>
                    <a:pt x="619" y="1165"/>
                  </a:cubicBezTo>
                  <a:cubicBezTo>
                    <a:pt x="761" y="1307"/>
                    <a:pt x="761" y="1307"/>
                    <a:pt x="761" y="1307"/>
                  </a:cubicBezTo>
                  <a:cubicBezTo>
                    <a:pt x="839" y="1073"/>
                    <a:pt x="839" y="1073"/>
                    <a:pt x="839" y="1073"/>
                  </a:cubicBezTo>
                  <a:cubicBezTo>
                    <a:pt x="978" y="1098"/>
                    <a:pt x="978" y="1098"/>
                    <a:pt x="978" y="1098"/>
                  </a:cubicBezTo>
                  <a:cubicBezTo>
                    <a:pt x="1037" y="1109"/>
                    <a:pt x="1085" y="1152"/>
                    <a:pt x="1102" y="1210"/>
                  </a:cubicBezTo>
                  <a:cubicBezTo>
                    <a:pt x="1152" y="1376"/>
                    <a:pt x="1152" y="1376"/>
                    <a:pt x="1152" y="1376"/>
                  </a:cubicBezTo>
                  <a:lnTo>
                    <a:pt x="86" y="137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3" name="Freeform 45"/>
            <p:cNvSpPr>
              <a:spLocks noEditPoints="1"/>
            </p:cNvSpPr>
            <p:nvPr/>
          </p:nvSpPr>
          <p:spPr bwMode="auto">
            <a:xfrm>
              <a:off x="2643188" y="0"/>
              <a:ext cx="2876550" cy="2878138"/>
            </a:xfrm>
            <a:custGeom>
              <a:avLst/>
              <a:gdLst>
                <a:gd name="T0" fmla="*/ 50 w 832"/>
                <a:gd name="T1" fmla="*/ 638 h 832"/>
                <a:gd name="T2" fmla="*/ 271 w 832"/>
                <a:gd name="T3" fmla="*/ 737 h 832"/>
                <a:gd name="T4" fmla="*/ 315 w 832"/>
                <a:gd name="T5" fmla="*/ 832 h 832"/>
                <a:gd name="T6" fmla="*/ 541 w 832"/>
                <a:gd name="T7" fmla="*/ 745 h 832"/>
                <a:gd name="T8" fmla="*/ 638 w 832"/>
                <a:gd name="T9" fmla="*/ 782 h 832"/>
                <a:gd name="T10" fmla="*/ 737 w 832"/>
                <a:gd name="T11" fmla="*/ 561 h 832"/>
                <a:gd name="T12" fmla="*/ 832 w 832"/>
                <a:gd name="T13" fmla="*/ 517 h 832"/>
                <a:gd name="T14" fmla="*/ 745 w 832"/>
                <a:gd name="T15" fmla="*/ 291 h 832"/>
                <a:gd name="T16" fmla="*/ 782 w 832"/>
                <a:gd name="T17" fmla="*/ 194 h 832"/>
                <a:gd name="T18" fmla="*/ 561 w 832"/>
                <a:gd name="T19" fmla="*/ 95 h 832"/>
                <a:gd name="T20" fmla="*/ 517 w 832"/>
                <a:gd name="T21" fmla="*/ 0 h 832"/>
                <a:gd name="T22" fmla="*/ 291 w 832"/>
                <a:gd name="T23" fmla="*/ 87 h 832"/>
                <a:gd name="T24" fmla="*/ 194 w 832"/>
                <a:gd name="T25" fmla="*/ 50 h 832"/>
                <a:gd name="T26" fmla="*/ 95 w 832"/>
                <a:gd name="T27" fmla="*/ 271 h 832"/>
                <a:gd name="T28" fmla="*/ 0 w 832"/>
                <a:gd name="T29" fmla="*/ 315 h 832"/>
                <a:gd name="T30" fmla="*/ 87 w 832"/>
                <a:gd name="T31" fmla="*/ 541 h 832"/>
                <a:gd name="T32" fmla="*/ 64 w 832"/>
                <a:gd name="T33" fmla="*/ 364 h 832"/>
                <a:gd name="T34" fmla="*/ 142 w 832"/>
                <a:gd name="T35" fmla="*/ 328 h 832"/>
                <a:gd name="T36" fmla="*/ 168 w 832"/>
                <a:gd name="T37" fmla="*/ 269 h 832"/>
                <a:gd name="T38" fmla="*/ 204 w 832"/>
                <a:gd name="T39" fmla="*/ 130 h 832"/>
                <a:gd name="T40" fmla="*/ 285 w 832"/>
                <a:gd name="T41" fmla="*/ 160 h 832"/>
                <a:gd name="T42" fmla="*/ 344 w 832"/>
                <a:gd name="T43" fmla="*/ 137 h 832"/>
                <a:gd name="T44" fmla="*/ 468 w 832"/>
                <a:gd name="T45" fmla="*/ 64 h 832"/>
                <a:gd name="T46" fmla="*/ 504 w 832"/>
                <a:gd name="T47" fmla="*/ 142 h 832"/>
                <a:gd name="T48" fmla="*/ 563 w 832"/>
                <a:gd name="T49" fmla="*/ 168 h 832"/>
                <a:gd name="T50" fmla="*/ 702 w 832"/>
                <a:gd name="T51" fmla="*/ 204 h 832"/>
                <a:gd name="T52" fmla="*/ 672 w 832"/>
                <a:gd name="T53" fmla="*/ 285 h 832"/>
                <a:gd name="T54" fmla="*/ 695 w 832"/>
                <a:gd name="T55" fmla="*/ 344 h 832"/>
                <a:gd name="T56" fmla="*/ 768 w 832"/>
                <a:gd name="T57" fmla="*/ 468 h 832"/>
                <a:gd name="T58" fmla="*/ 690 w 832"/>
                <a:gd name="T59" fmla="*/ 504 h 832"/>
                <a:gd name="T60" fmla="*/ 664 w 832"/>
                <a:gd name="T61" fmla="*/ 563 h 832"/>
                <a:gd name="T62" fmla="*/ 628 w 832"/>
                <a:gd name="T63" fmla="*/ 702 h 832"/>
                <a:gd name="T64" fmla="*/ 547 w 832"/>
                <a:gd name="T65" fmla="*/ 672 h 832"/>
                <a:gd name="T66" fmla="*/ 488 w 832"/>
                <a:gd name="T67" fmla="*/ 695 h 832"/>
                <a:gd name="T68" fmla="*/ 364 w 832"/>
                <a:gd name="T69" fmla="*/ 768 h 832"/>
                <a:gd name="T70" fmla="*/ 328 w 832"/>
                <a:gd name="T71" fmla="*/ 690 h 832"/>
                <a:gd name="T72" fmla="*/ 269 w 832"/>
                <a:gd name="T73" fmla="*/ 664 h 832"/>
                <a:gd name="T74" fmla="*/ 130 w 832"/>
                <a:gd name="T75" fmla="*/ 628 h 832"/>
                <a:gd name="T76" fmla="*/ 160 w 832"/>
                <a:gd name="T77" fmla="*/ 547 h 832"/>
                <a:gd name="T78" fmla="*/ 137 w 832"/>
                <a:gd name="T79" fmla="*/ 488 h 832"/>
                <a:gd name="T80" fmla="*/ 64 w 832"/>
                <a:gd name="T81" fmla="*/ 364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32" h="832">
                  <a:moveTo>
                    <a:pt x="95" y="561"/>
                  </a:moveTo>
                  <a:cubicBezTo>
                    <a:pt x="50" y="638"/>
                    <a:pt x="50" y="638"/>
                    <a:pt x="50" y="638"/>
                  </a:cubicBezTo>
                  <a:cubicBezTo>
                    <a:pt x="194" y="782"/>
                    <a:pt x="194" y="782"/>
                    <a:pt x="194" y="782"/>
                  </a:cubicBezTo>
                  <a:cubicBezTo>
                    <a:pt x="271" y="737"/>
                    <a:pt x="271" y="737"/>
                    <a:pt x="271" y="737"/>
                  </a:cubicBezTo>
                  <a:cubicBezTo>
                    <a:pt x="278" y="740"/>
                    <a:pt x="285" y="743"/>
                    <a:pt x="291" y="745"/>
                  </a:cubicBezTo>
                  <a:cubicBezTo>
                    <a:pt x="315" y="832"/>
                    <a:pt x="315" y="832"/>
                    <a:pt x="315" y="832"/>
                  </a:cubicBezTo>
                  <a:cubicBezTo>
                    <a:pt x="517" y="832"/>
                    <a:pt x="517" y="832"/>
                    <a:pt x="517" y="832"/>
                  </a:cubicBezTo>
                  <a:cubicBezTo>
                    <a:pt x="541" y="745"/>
                    <a:pt x="541" y="745"/>
                    <a:pt x="541" y="745"/>
                  </a:cubicBezTo>
                  <a:cubicBezTo>
                    <a:pt x="547" y="743"/>
                    <a:pt x="554" y="740"/>
                    <a:pt x="561" y="737"/>
                  </a:cubicBezTo>
                  <a:cubicBezTo>
                    <a:pt x="638" y="782"/>
                    <a:pt x="638" y="782"/>
                    <a:pt x="638" y="782"/>
                  </a:cubicBezTo>
                  <a:cubicBezTo>
                    <a:pt x="782" y="638"/>
                    <a:pt x="782" y="638"/>
                    <a:pt x="782" y="638"/>
                  </a:cubicBezTo>
                  <a:cubicBezTo>
                    <a:pt x="737" y="561"/>
                    <a:pt x="737" y="561"/>
                    <a:pt x="737" y="561"/>
                  </a:cubicBezTo>
                  <a:cubicBezTo>
                    <a:pt x="740" y="554"/>
                    <a:pt x="743" y="547"/>
                    <a:pt x="745" y="541"/>
                  </a:cubicBezTo>
                  <a:cubicBezTo>
                    <a:pt x="832" y="517"/>
                    <a:pt x="832" y="517"/>
                    <a:pt x="832" y="517"/>
                  </a:cubicBezTo>
                  <a:cubicBezTo>
                    <a:pt x="832" y="315"/>
                    <a:pt x="832" y="315"/>
                    <a:pt x="832" y="315"/>
                  </a:cubicBezTo>
                  <a:cubicBezTo>
                    <a:pt x="745" y="291"/>
                    <a:pt x="745" y="291"/>
                    <a:pt x="745" y="291"/>
                  </a:cubicBezTo>
                  <a:cubicBezTo>
                    <a:pt x="743" y="285"/>
                    <a:pt x="740" y="278"/>
                    <a:pt x="737" y="271"/>
                  </a:cubicBezTo>
                  <a:cubicBezTo>
                    <a:pt x="782" y="194"/>
                    <a:pt x="782" y="194"/>
                    <a:pt x="782" y="194"/>
                  </a:cubicBezTo>
                  <a:cubicBezTo>
                    <a:pt x="638" y="50"/>
                    <a:pt x="638" y="50"/>
                    <a:pt x="638" y="50"/>
                  </a:cubicBezTo>
                  <a:cubicBezTo>
                    <a:pt x="561" y="95"/>
                    <a:pt x="561" y="95"/>
                    <a:pt x="561" y="95"/>
                  </a:cubicBezTo>
                  <a:cubicBezTo>
                    <a:pt x="554" y="92"/>
                    <a:pt x="547" y="89"/>
                    <a:pt x="541" y="87"/>
                  </a:cubicBezTo>
                  <a:cubicBezTo>
                    <a:pt x="517" y="0"/>
                    <a:pt x="517" y="0"/>
                    <a:pt x="517" y="0"/>
                  </a:cubicBezTo>
                  <a:cubicBezTo>
                    <a:pt x="315" y="0"/>
                    <a:pt x="315" y="0"/>
                    <a:pt x="315" y="0"/>
                  </a:cubicBezTo>
                  <a:cubicBezTo>
                    <a:pt x="291" y="87"/>
                    <a:pt x="291" y="87"/>
                    <a:pt x="291" y="87"/>
                  </a:cubicBezTo>
                  <a:cubicBezTo>
                    <a:pt x="285" y="89"/>
                    <a:pt x="278" y="92"/>
                    <a:pt x="271" y="95"/>
                  </a:cubicBezTo>
                  <a:cubicBezTo>
                    <a:pt x="194" y="50"/>
                    <a:pt x="194" y="50"/>
                    <a:pt x="194" y="50"/>
                  </a:cubicBezTo>
                  <a:cubicBezTo>
                    <a:pt x="50" y="194"/>
                    <a:pt x="50" y="194"/>
                    <a:pt x="50" y="194"/>
                  </a:cubicBezTo>
                  <a:cubicBezTo>
                    <a:pt x="95" y="271"/>
                    <a:pt x="95" y="271"/>
                    <a:pt x="95" y="271"/>
                  </a:cubicBezTo>
                  <a:cubicBezTo>
                    <a:pt x="92" y="278"/>
                    <a:pt x="89" y="285"/>
                    <a:pt x="87" y="291"/>
                  </a:cubicBezTo>
                  <a:cubicBezTo>
                    <a:pt x="0" y="315"/>
                    <a:pt x="0" y="315"/>
                    <a:pt x="0" y="315"/>
                  </a:cubicBezTo>
                  <a:cubicBezTo>
                    <a:pt x="0" y="517"/>
                    <a:pt x="0" y="517"/>
                    <a:pt x="0" y="517"/>
                  </a:cubicBezTo>
                  <a:cubicBezTo>
                    <a:pt x="87" y="541"/>
                    <a:pt x="87" y="541"/>
                    <a:pt x="87" y="541"/>
                  </a:cubicBezTo>
                  <a:cubicBezTo>
                    <a:pt x="89" y="547"/>
                    <a:pt x="92" y="554"/>
                    <a:pt x="95" y="561"/>
                  </a:cubicBezTo>
                  <a:close/>
                  <a:moveTo>
                    <a:pt x="64" y="364"/>
                  </a:moveTo>
                  <a:cubicBezTo>
                    <a:pt x="137" y="344"/>
                    <a:pt x="137" y="344"/>
                    <a:pt x="137" y="344"/>
                  </a:cubicBezTo>
                  <a:cubicBezTo>
                    <a:pt x="142" y="328"/>
                    <a:pt x="142" y="328"/>
                    <a:pt x="142" y="328"/>
                  </a:cubicBezTo>
                  <a:cubicBezTo>
                    <a:pt x="146" y="314"/>
                    <a:pt x="153" y="299"/>
                    <a:pt x="160" y="285"/>
                  </a:cubicBezTo>
                  <a:cubicBezTo>
                    <a:pt x="168" y="269"/>
                    <a:pt x="168" y="269"/>
                    <a:pt x="168" y="269"/>
                  </a:cubicBezTo>
                  <a:cubicBezTo>
                    <a:pt x="130" y="204"/>
                    <a:pt x="130" y="204"/>
                    <a:pt x="130" y="204"/>
                  </a:cubicBezTo>
                  <a:cubicBezTo>
                    <a:pt x="204" y="130"/>
                    <a:pt x="204" y="130"/>
                    <a:pt x="204" y="130"/>
                  </a:cubicBezTo>
                  <a:cubicBezTo>
                    <a:pt x="269" y="168"/>
                    <a:pt x="269" y="168"/>
                    <a:pt x="269" y="168"/>
                  </a:cubicBezTo>
                  <a:cubicBezTo>
                    <a:pt x="285" y="160"/>
                    <a:pt x="285" y="160"/>
                    <a:pt x="285" y="160"/>
                  </a:cubicBezTo>
                  <a:cubicBezTo>
                    <a:pt x="299" y="153"/>
                    <a:pt x="314" y="146"/>
                    <a:pt x="328" y="142"/>
                  </a:cubicBezTo>
                  <a:cubicBezTo>
                    <a:pt x="344" y="137"/>
                    <a:pt x="344" y="137"/>
                    <a:pt x="344" y="137"/>
                  </a:cubicBezTo>
                  <a:cubicBezTo>
                    <a:pt x="364" y="64"/>
                    <a:pt x="364" y="64"/>
                    <a:pt x="364" y="64"/>
                  </a:cubicBezTo>
                  <a:cubicBezTo>
                    <a:pt x="468" y="64"/>
                    <a:pt x="468" y="64"/>
                    <a:pt x="468" y="64"/>
                  </a:cubicBezTo>
                  <a:cubicBezTo>
                    <a:pt x="488" y="137"/>
                    <a:pt x="488" y="137"/>
                    <a:pt x="488" y="137"/>
                  </a:cubicBezTo>
                  <a:cubicBezTo>
                    <a:pt x="504" y="142"/>
                    <a:pt x="504" y="142"/>
                    <a:pt x="504" y="142"/>
                  </a:cubicBezTo>
                  <a:cubicBezTo>
                    <a:pt x="518" y="147"/>
                    <a:pt x="533" y="153"/>
                    <a:pt x="547" y="160"/>
                  </a:cubicBezTo>
                  <a:cubicBezTo>
                    <a:pt x="563" y="168"/>
                    <a:pt x="563" y="168"/>
                    <a:pt x="563" y="168"/>
                  </a:cubicBezTo>
                  <a:cubicBezTo>
                    <a:pt x="628" y="130"/>
                    <a:pt x="628" y="130"/>
                    <a:pt x="628" y="130"/>
                  </a:cubicBezTo>
                  <a:cubicBezTo>
                    <a:pt x="702" y="204"/>
                    <a:pt x="702" y="204"/>
                    <a:pt x="702" y="204"/>
                  </a:cubicBezTo>
                  <a:cubicBezTo>
                    <a:pt x="664" y="269"/>
                    <a:pt x="664" y="269"/>
                    <a:pt x="664" y="269"/>
                  </a:cubicBezTo>
                  <a:cubicBezTo>
                    <a:pt x="672" y="285"/>
                    <a:pt x="672" y="285"/>
                    <a:pt x="672" y="285"/>
                  </a:cubicBezTo>
                  <a:cubicBezTo>
                    <a:pt x="679" y="299"/>
                    <a:pt x="686" y="314"/>
                    <a:pt x="690" y="328"/>
                  </a:cubicBezTo>
                  <a:cubicBezTo>
                    <a:pt x="695" y="344"/>
                    <a:pt x="695" y="344"/>
                    <a:pt x="695" y="344"/>
                  </a:cubicBezTo>
                  <a:cubicBezTo>
                    <a:pt x="768" y="364"/>
                    <a:pt x="768" y="364"/>
                    <a:pt x="768" y="364"/>
                  </a:cubicBezTo>
                  <a:cubicBezTo>
                    <a:pt x="768" y="468"/>
                    <a:pt x="768" y="468"/>
                    <a:pt x="768" y="468"/>
                  </a:cubicBezTo>
                  <a:cubicBezTo>
                    <a:pt x="695" y="488"/>
                    <a:pt x="695" y="488"/>
                    <a:pt x="695" y="488"/>
                  </a:cubicBezTo>
                  <a:cubicBezTo>
                    <a:pt x="690" y="504"/>
                    <a:pt x="690" y="504"/>
                    <a:pt x="690" y="504"/>
                  </a:cubicBezTo>
                  <a:cubicBezTo>
                    <a:pt x="686" y="518"/>
                    <a:pt x="679" y="533"/>
                    <a:pt x="672" y="547"/>
                  </a:cubicBezTo>
                  <a:cubicBezTo>
                    <a:pt x="664" y="563"/>
                    <a:pt x="664" y="563"/>
                    <a:pt x="664" y="563"/>
                  </a:cubicBezTo>
                  <a:cubicBezTo>
                    <a:pt x="702" y="628"/>
                    <a:pt x="702" y="628"/>
                    <a:pt x="702" y="628"/>
                  </a:cubicBezTo>
                  <a:cubicBezTo>
                    <a:pt x="628" y="702"/>
                    <a:pt x="628" y="702"/>
                    <a:pt x="628" y="702"/>
                  </a:cubicBezTo>
                  <a:cubicBezTo>
                    <a:pt x="563" y="664"/>
                    <a:pt x="563" y="664"/>
                    <a:pt x="563" y="664"/>
                  </a:cubicBezTo>
                  <a:cubicBezTo>
                    <a:pt x="547" y="672"/>
                    <a:pt x="547" y="672"/>
                    <a:pt x="547" y="672"/>
                  </a:cubicBezTo>
                  <a:cubicBezTo>
                    <a:pt x="533" y="679"/>
                    <a:pt x="518" y="686"/>
                    <a:pt x="504" y="690"/>
                  </a:cubicBezTo>
                  <a:cubicBezTo>
                    <a:pt x="488" y="695"/>
                    <a:pt x="488" y="695"/>
                    <a:pt x="488" y="695"/>
                  </a:cubicBezTo>
                  <a:cubicBezTo>
                    <a:pt x="468" y="768"/>
                    <a:pt x="468" y="768"/>
                    <a:pt x="468" y="768"/>
                  </a:cubicBezTo>
                  <a:cubicBezTo>
                    <a:pt x="364" y="768"/>
                    <a:pt x="364" y="768"/>
                    <a:pt x="364" y="768"/>
                  </a:cubicBezTo>
                  <a:cubicBezTo>
                    <a:pt x="344" y="695"/>
                    <a:pt x="344" y="695"/>
                    <a:pt x="344" y="695"/>
                  </a:cubicBezTo>
                  <a:cubicBezTo>
                    <a:pt x="328" y="690"/>
                    <a:pt x="328" y="690"/>
                    <a:pt x="328" y="690"/>
                  </a:cubicBezTo>
                  <a:cubicBezTo>
                    <a:pt x="314" y="685"/>
                    <a:pt x="299" y="679"/>
                    <a:pt x="285" y="672"/>
                  </a:cubicBezTo>
                  <a:cubicBezTo>
                    <a:pt x="269" y="664"/>
                    <a:pt x="269" y="664"/>
                    <a:pt x="269" y="664"/>
                  </a:cubicBezTo>
                  <a:cubicBezTo>
                    <a:pt x="204" y="702"/>
                    <a:pt x="204" y="702"/>
                    <a:pt x="204" y="702"/>
                  </a:cubicBezTo>
                  <a:cubicBezTo>
                    <a:pt x="130" y="628"/>
                    <a:pt x="130" y="628"/>
                    <a:pt x="130" y="628"/>
                  </a:cubicBezTo>
                  <a:cubicBezTo>
                    <a:pt x="168" y="563"/>
                    <a:pt x="168" y="563"/>
                    <a:pt x="168" y="563"/>
                  </a:cubicBezTo>
                  <a:cubicBezTo>
                    <a:pt x="160" y="547"/>
                    <a:pt x="160" y="547"/>
                    <a:pt x="160" y="547"/>
                  </a:cubicBezTo>
                  <a:cubicBezTo>
                    <a:pt x="153" y="533"/>
                    <a:pt x="146" y="518"/>
                    <a:pt x="142" y="504"/>
                  </a:cubicBezTo>
                  <a:cubicBezTo>
                    <a:pt x="137" y="488"/>
                    <a:pt x="137" y="488"/>
                    <a:pt x="137" y="488"/>
                  </a:cubicBezTo>
                  <a:cubicBezTo>
                    <a:pt x="64" y="468"/>
                    <a:pt x="64" y="468"/>
                    <a:pt x="64" y="468"/>
                  </a:cubicBezTo>
                  <a:lnTo>
                    <a:pt x="64" y="3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4" name="Freeform 46"/>
            <p:cNvSpPr>
              <a:spLocks/>
            </p:cNvSpPr>
            <p:nvPr/>
          </p:nvSpPr>
          <p:spPr bwMode="auto">
            <a:xfrm>
              <a:off x="3306763" y="663575"/>
              <a:ext cx="1549400" cy="1549400"/>
            </a:xfrm>
            <a:custGeom>
              <a:avLst/>
              <a:gdLst>
                <a:gd name="T0" fmla="*/ 224 w 448"/>
                <a:gd name="T1" fmla="*/ 448 h 448"/>
                <a:gd name="T2" fmla="*/ 361 w 448"/>
                <a:gd name="T3" fmla="*/ 402 h 448"/>
                <a:gd name="T4" fmla="*/ 322 w 448"/>
                <a:gd name="T5" fmla="*/ 351 h 448"/>
                <a:gd name="T6" fmla="*/ 224 w 448"/>
                <a:gd name="T7" fmla="*/ 384 h 448"/>
                <a:gd name="T8" fmla="*/ 64 w 448"/>
                <a:gd name="T9" fmla="*/ 224 h 448"/>
                <a:gd name="T10" fmla="*/ 224 w 448"/>
                <a:gd name="T11" fmla="*/ 64 h 448"/>
                <a:gd name="T12" fmla="*/ 384 w 448"/>
                <a:gd name="T13" fmla="*/ 224 h 448"/>
                <a:gd name="T14" fmla="*/ 352 w 448"/>
                <a:gd name="T15" fmla="*/ 319 h 448"/>
                <a:gd name="T16" fmla="*/ 404 w 448"/>
                <a:gd name="T17" fmla="*/ 358 h 448"/>
                <a:gd name="T18" fmla="*/ 448 w 448"/>
                <a:gd name="T19" fmla="*/ 224 h 448"/>
                <a:gd name="T20" fmla="*/ 224 w 448"/>
                <a:gd name="T21" fmla="*/ 0 h 448"/>
                <a:gd name="T22" fmla="*/ 0 w 448"/>
                <a:gd name="T23" fmla="*/ 224 h 448"/>
                <a:gd name="T24" fmla="*/ 224 w 448"/>
                <a:gd name="T25" fmla="*/ 44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8" h="448">
                  <a:moveTo>
                    <a:pt x="224" y="448"/>
                  </a:moveTo>
                  <a:cubicBezTo>
                    <a:pt x="274" y="448"/>
                    <a:pt x="321" y="432"/>
                    <a:pt x="361" y="402"/>
                  </a:cubicBezTo>
                  <a:cubicBezTo>
                    <a:pt x="322" y="351"/>
                    <a:pt x="322" y="351"/>
                    <a:pt x="322" y="351"/>
                  </a:cubicBezTo>
                  <a:cubicBezTo>
                    <a:pt x="293" y="373"/>
                    <a:pt x="260" y="384"/>
                    <a:pt x="224" y="384"/>
                  </a:cubicBezTo>
                  <a:cubicBezTo>
                    <a:pt x="136" y="384"/>
                    <a:pt x="64" y="312"/>
                    <a:pt x="64" y="224"/>
                  </a:cubicBezTo>
                  <a:cubicBezTo>
                    <a:pt x="64" y="136"/>
                    <a:pt x="136" y="64"/>
                    <a:pt x="224" y="64"/>
                  </a:cubicBezTo>
                  <a:cubicBezTo>
                    <a:pt x="312" y="64"/>
                    <a:pt x="384" y="136"/>
                    <a:pt x="384" y="224"/>
                  </a:cubicBezTo>
                  <a:cubicBezTo>
                    <a:pt x="384" y="259"/>
                    <a:pt x="373" y="292"/>
                    <a:pt x="352" y="319"/>
                  </a:cubicBezTo>
                  <a:cubicBezTo>
                    <a:pt x="404" y="358"/>
                    <a:pt x="404" y="358"/>
                    <a:pt x="404" y="358"/>
                  </a:cubicBezTo>
                  <a:cubicBezTo>
                    <a:pt x="433" y="319"/>
                    <a:pt x="448" y="273"/>
                    <a:pt x="448" y="224"/>
                  </a:cubicBezTo>
                  <a:cubicBezTo>
                    <a:pt x="448" y="101"/>
                    <a:pt x="348" y="0"/>
                    <a:pt x="224" y="0"/>
                  </a:cubicBezTo>
                  <a:cubicBezTo>
                    <a:pt x="100" y="0"/>
                    <a:pt x="0" y="101"/>
                    <a:pt x="0" y="224"/>
                  </a:cubicBezTo>
                  <a:cubicBezTo>
                    <a:pt x="0" y="347"/>
                    <a:pt x="100" y="448"/>
                    <a:pt x="224" y="44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5" name="Freeform 47"/>
            <p:cNvSpPr>
              <a:spLocks/>
            </p:cNvSpPr>
            <p:nvPr/>
          </p:nvSpPr>
          <p:spPr bwMode="auto">
            <a:xfrm>
              <a:off x="7400926" y="0"/>
              <a:ext cx="2071688" cy="1927225"/>
            </a:xfrm>
            <a:custGeom>
              <a:avLst/>
              <a:gdLst>
                <a:gd name="T0" fmla="*/ 448 w 599"/>
                <a:gd name="T1" fmla="*/ 320 h 557"/>
                <a:gd name="T2" fmla="*/ 448 w 599"/>
                <a:gd name="T3" fmla="*/ 435 h 557"/>
                <a:gd name="T4" fmla="*/ 407 w 599"/>
                <a:gd name="T5" fmla="*/ 393 h 557"/>
                <a:gd name="T6" fmla="*/ 361 w 599"/>
                <a:gd name="T7" fmla="*/ 439 h 557"/>
                <a:gd name="T8" fmla="*/ 480 w 599"/>
                <a:gd name="T9" fmla="*/ 557 h 557"/>
                <a:gd name="T10" fmla="*/ 599 w 599"/>
                <a:gd name="T11" fmla="*/ 439 h 557"/>
                <a:gd name="T12" fmla="*/ 553 w 599"/>
                <a:gd name="T13" fmla="*/ 393 h 557"/>
                <a:gd name="T14" fmla="*/ 512 w 599"/>
                <a:gd name="T15" fmla="*/ 435 h 557"/>
                <a:gd name="T16" fmla="*/ 512 w 599"/>
                <a:gd name="T17" fmla="*/ 320 h 557"/>
                <a:gd name="T18" fmla="*/ 192 w 599"/>
                <a:gd name="T19" fmla="*/ 0 h 557"/>
                <a:gd name="T20" fmla="*/ 0 w 599"/>
                <a:gd name="T21" fmla="*/ 0 h 557"/>
                <a:gd name="T22" fmla="*/ 0 w 599"/>
                <a:gd name="T23" fmla="*/ 64 h 557"/>
                <a:gd name="T24" fmla="*/ 192 w 599"/>
                <a:gd name="T25" fmla="*/ 64 h 557"/>
                <a:gd name="T26" fmla="*/ 448 w 599"/>
                <a:gd name="T27" fmla="*/ 320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9" h="557">
                  <a:moveTo>
                    <a:pt x="448" y="320"/>
                  </a:moveTo>
                  <a:cubicBezTo>
                    <a:pt x="448" y="435"/>
                    <a:pt x="448" y="435"/>
                    <a:pt x="448" y="435"/>
                  </a:cubicBezTo>
                  <a:cubicBezTo>
                    <a:pt x="407" y="393"/>
                    <a:pt x="407" y="393"/>
                    <a:pt x="407" y="393"/>
                  </a:cubicBezTo>
                  <a:cubicBezTo>
                    <a:pt x="361" y="439"/>
                    <a:pt x="361" y="439"/>
                    <a:pt x="361" y="439"/>
                  </a:cubicBezTo>
                  <a:cubicBezTo>
                    <a:pt x="480" y="557"/>
                    <a:pt x="480" y="557"/>
                    <a:pt x="480" y="557"/>
                  </a:cubicBezTo>
                  <a:cubicBezTo>
                    <a:pt x="599" y="439"/>
                    <a:pt x="599" y="439"/>
                    <a:pt x="599" y="439"/>
                  </a:cubicBezTo>
                  <a:cubicBezTo>
                    <a:pt x="553" y="393"/>
                    <a:pt x="553" y="393"/>
                    <a:pt x="553" y="393"/>
                  </a:cubicBezTo>
                  <a:cubicBezTo>
                    <a:pt x="512" y="435"/>
                    <a:pt x="512" y="435"/>
                    <a:pt x="512" y="435"/>
                  </a:cubicBezTo>
                  <a:cubicBezTo>
                    <a:pt x="512" y="320"/>
                    <a:pt x="512" y="320"/>
                    <a:pt x="512" y="320"/>
                  </a:cubicBezTo>
                  <a:cubicBezTo>
                    <a:pt x="512" y="144"/>
                    <a:pt x="368" y="0"/>
                    <a:pt x="192" y="0"/>
                  </a:cubicBezTo>
                  <a:cubicBezTo>
                    <a:pt x="0" y="0"/>
                    <a:pt x="0" y="0"/>
                    <a:pt x="0" y="0"/>
                  </a:cubicBezTo>
                  <a:cubicBezTo>
                    <a:pt x="0" y="64"/>
                    <a:pt x="0" y="64"/>
                    <a:pt x="0" y="64"/>
                  </a:cubicBezTo>
                  <a:cubicBezTo>
                    <a:pt x="192" y="64"/>
                    <a:pt x="192" y="64"/>
                    <a:pt x="192" y="64"/>
                  </a:cubicBezTo>
                  <a:cubicBezTo>
                    <a:pt x="333" y="64"/>
                    <a:pt x="448" y="179"/>
                    <a:pt x="448" y="32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6" name="Freeform 48"/>
            <p:cNvSpPr>
              <a:spLocks/>
            </p:cNvSpPr>
            <p:nvPr/>
          </p:nvSpPr>
          <p:spPr bwMode="auto">
            <a:xfrm>
              <a:off x="2673351" y="4935538"/>
              <a:ext cx="1408113" cy="1925638"/>
            </a:xfrm>
            <a:custGeom>
              <a:avLst/>
              <a:gdLst>
                <a:gd name="T0" fmla="*/ 151 w 407"/>
                <a:gd name="T1" fmla="*/ 237 h 557"/>
                <a:gd name="T2" fmla="*/ 151 w 407"/>
                <a:gd name="T3" fmla="*/ 122 h 557"/>
                <a:gd name="T4" fmla="*/ 192 w 407"/>
                <a:gd name="T5" fmla="*/ 164 h 557"/>
                <a:gd name="T6" fmla="*/ 238 w 407"/>
                <a:gd name="T7" fmla="*/ 118 h 557"/>
                <a:gd name="T8" fmla="*/ 119 w 407"/>
                <a:gd name="T9" fmla="*/ 0 h 557"/>
                <a:gd name="T10" fmla="*/ 0 w 407"/>
                <a:gd name="T11" fmla="*/ 118 h 557"/>
                <a:gd name="T12" fmla="*/ 46 w 407"/>
                <a:gd name="T13" fmla="*/ 164 h 557"/>
                <a:gd name="T14" fmla="*/ 87 w 407"/>
                <a:gd name="T15" fmla="*/ 122 h 557"/>
                <a:gd name="T16" fmla="*/ 87 w 407"/>
                <a:gd name="T17" fmla="*/ 237 h 557"/>
                <a:gd name="T18" fmla="*/ 407 w 407"/>
                <a:gd name="T19" fmla="*/ 557 h 557"/>
                <a:gd name="T20" fmla="*/ 407 w 407"/>
                <a:gd name="T21" fmla="*/ 493 h 557"/>
                <a:gd name="T22" fmla="*/ 151 w 407"/>
                <a:gd name="T23" fmla="*/ 237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7" h="557">
                  <a:moveTo>
                    <a:pt x="151" y="237"/>
                  </a:moveTo>
                  <a:cubicBezTo>
                    <a:pt x="151" y="122"/>
                    <a:pt x="151" y="122"/>
                    <a:pt x="151" y="122"/>
                  </a:cubicBezTo>
                  <a:cubicBezTo>
                    <a:pt x="192" y="164"/>
                    <a:pt x="192" y="164"/>
                    <a:pt x="192" y="164"/>
                  </a:cubicBezTo>
                  <a:cubicBezTo>
                    <a:pt x="238" y="118"/>
                    <a:pt x="238" y="118"/>
                    <a:pt x="238" y="118"/>
                  </a:cubicBezTo>
                  <a:cubicBezTo>
                    <a:pt x="119" y="0"/>
                    <a:pt x="119" y="0"/>
                    <a:pt x="119" y="0"/>
                  </a:cubicBezTo>
                  <a:cubicBezTo>
                    <a:pt x="0" y="118"/>
                    <a:pt x="0" y="118"/>
                    <a:pt x="0" y="118"/>
                  </a:cubicBezTo>
                  <a:cubicBezTo>
                    <a:pt x="46" y="164"/>
                    <a:pt x="46" y="164"/>
                    <a:pt x="46" y="164"/>
                  </a:cubicBezTo>
                  <a:cubicBezTo>
                    <a:pt x="87" y="122"/>
                    <a:pt x="87" y="122"/>
                    <a:pt x="87" y="122"/>
                  </a:cubicBezTo>
                  <a:cubicBezTo>
                    <a:pt x="87" y="237"/>
                    <a:pt x="87" y="237"/>
                    <a:pt x="87" y="237"/>
                  </a:cubicBezTo>
                  <a:cubicBezTo>
                    <a:pt x="87" y="413"/>
                    <a:pt x="231" y="557"/>
                    <a:pt x="407" y="557"/>
                  </a:cubicBezTo>
                  <a:cubicBezTo>
                    <a:pt x="407" y="493"/>
                    <a:pt x="407" y="493"/>
                    <a:pt x="407" y="493"/>
                  </a:cubicBezTo>
                  <a:cubicBezTo>
                    <a:pt x="266" y="493"/>
                    <a:pt x="151" y="378"/>
                    <a:pt x="151" y="23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7" name="Rectangle 49"/>
            <p:cNvSpPr>
              <a:spLocks noChangeArrowheads="1"/>
            </p:cNvSpPr>
            <p:nvPr/>
          </p:nvSpPr>
          <p:spPr bwMode="auto">
            <a:xfrm>
              <a:off x="2643188" y="3319463"/>
              <a:ext cx="2876550" cy="2222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8" name="Rectangle 50"/>
            <p:cNvSpPr>
              <a:spLocks noChangeArrowheads="1"/>
            </p:cNvSpPr>
            <p:nvPr/>
          </p:nvSpPr>
          <p:spPr bwMode="auto">
            <a:xfrm>
              <a:off x="2643188" y="4205288"/>
              <a:ext cx="2876550" cy="2222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9" name="Rectangle 51"/>
            <p:cNvSpPr>
              <a:spLocks noChangeArrowheads="1"/>
            </p:cNvSpPr>
            <p:nvPr/>
          </p:nvSpPr>
          <p:spPr bwMode="auto">
            <a:xfrm>
              <a:off x="2643188" y="3762375"/>
              <a:ext cx="1327150" cy="2222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30" name="Freeform 52"/>
            <p:cNvSpPr>
              <a:spLocks/>
            </p:cNvSpPr>
            <p:nvPr/>
          </p:nvSpPr>
          <p:spPr bwMode="auto">
            <a:xfrm>
              <a:off x="4192588" y="3762375"/>
              <a:ext cx="1327150" cy="222250"/>
            </a:xfrm>
            <a:custGeom>
              <a:avLst/>
              <a:gdLst>
                <a:gd name="T0" fmla="*/ 0 w 836"/>
                <a:gd name="T1" fmla="*/ 0 h 140"/>
                <a:gd name="T2" fmla="*/ 0 w 836"/>
                <a:gd name="T3" fmla="*/ 140 h 140"/>
                <a:gd name="T4" fmla="*/ 69 w 836"/>
                <a:gd name="T5" fmla="*/ 140 h 140"/>
                <a:gd name="T6" fmla="*/ 401 w 836"/>
                <a:gd name="T7" fmla="*/ 140 h 140"/>
                <a:gd name="T8" fmla="*/ 836 w 836"/>
                <a:gd name="T9" fmla="*/ 140 h 140"/>
                <a:gd name="T10" fmla="*/ 836 w 836"/>
                <a:gd name="T11" fmla="*/ 0 h 140"/>
                <a:gd name="T12" fmla="*/ 401 w 836"/>
                <a:gd name="T13" fmla="*/ 0 h 140"/>
                <a:gd name="T14" fmla="*/ 69 w 836"/>
                <a:gd name="T15" fmla="*/ 0 h 140"/>
                <a:gd name="T16" fmla="*/ 0 w 836"/>
                <a:gd name="T17"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6" h="140">
                  <a:moveTo>
                    <a:pt x="0" y="0"/>
                  </a:moveTo>
                  <a:lnTo>
                    <a:pt x="0" y="140"/>
                  </a:lnTo>
                  <a:lnTo>
                    <a:pt x="69" y="140"/>
                  </a:lnTo>
                  <a:lnTo>
                    <a:pt x="401" y="140"/>
                  </a:lnTo>
                  <a:lnTo>
                    <a:pt x="836" y="140"/>
                  </a:lnTo>
                  <a:lnTo>
                    <a:pt x="836" y="0"/>
                  </a:lnTo>
                  <a:lnTo>
                    <a:pt x="401" y="0"/>
                  </a:lnTo>
                  <a:lnTo>
                    <a:pt x="69"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31" name="Rectangle 53"/>
            <p:cNvSpPr>
              <a:spLocks noChangeArrowheads="1"/>
            </p:cNvSpPr>
            <p:nvPr/>
          </p:nvSpPr>
          <p:spPr bwMode="auto">
            <a:xfrm>
              <a:off x="6959601" y="0"/>
              <a:ext cx="220663" cy="2206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32" name="Rectangle 54"/>
            <p:cNvSpPr>
              <a:spLocks noChangeArrowheads="1"/>
            </p:cNvSpPr>
            <p:nvPr/>
          </p:nvSpPr>
          <p:spPr bwMode="auto">
            <a:xfrm>
              <a:off x="6516688" y="0"/>
              <a:ext cx="220663" cy="2206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33" name="Rectangle 55"/>
            <p:cNvSpPr>
              <a:spLocks noChangeArrowheads="1"/>
            </p:cNvSpPr>
            <p:nvPr/>
          </p:nvSpPr>
          <p:spPr bwMode="auto">
            <a:xfrm>
              <a:off x="4302126" y="6640513"/>
              <a:ext cx="222250" cy="2206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34" name="Rectangle 56"/>
            <p:cNvSpPr>
              <a:spLocks noChangeArrowheads="1"/>
            </p:cNvSpPr>
            <p:nvPr/>
          </p:nvSpPr>
          <p:spPr bwMode="auto">
            <a:xfrm>
              <a:off x="4745038" y="6640513"/>
              <a:ext cx="222250" cy="2206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163" name="Group 162"/>
          <p:cNvGrpSpPr/>
          <p:nvPr/>
        </p:nvGrpSpPr>
        <p:grpSpPr>
          <a:xfrm>
            <a:off x="9016050" y="2212826"/>
            <a:ext cx="969832" cy="852470"/>
            <a:chOff x="3209925" y="892175"/>
            <a:chExt cx="5772150" cy="5073650"/>
          </a:xfrm>
        </p:grpSpPr>
        <p:sp>
          <p:nvSpPr>
            <p:cNvPr id="139" name="Freeform 60"/>
            <p:cNvSpPr>
              <a:spLocks noEditPoints="1"/>
            </p:cNvSpPr>
            <p:nvPr/>
          </p:nvSpPr>
          <p:spPr bwMode="auto">
            <a:xfrm>
              <a:off x="3209925" y="892175"/>
              <a:ext cx="5772150" cy="5073650"/>
            </a:xfrm>
            <a:custGeom>
              <a:avLst/>
              <a:gdLst>
                <a:gd name="T0" fmla="*/ 1454 w 1536"/>
                <a:gd name="T1" fmla="*/ 0 h 1350"/>
                <a:gd name="T2" fmla="*/ 1209 w 1536"/>
                <a:gd name="T3" fmla="*/ 0 h 1350"/>
                <a:gd name="T4" fmla="*/ 1186 w 1536"/>
                <a:gd name="T5" fmla="*/ 22 h 1350"/>
                <a:gd name="T6" fmla="*/ 1209 w 1536"/>
                <a:gd name="T7" fmla="*/ 45 h 1350"/>
                <a:gd name="T8" fmla="*/ 1454 w 1536"/>
                <a:gd name="T9" fmla="*/ 45 h 1350"/>
                <a:gd name="T10" fmla="*/ 1491 w 1536"/>
                <a:gd name="T11" fmla="*/ 82 h 1350"/>
                <a:gd name="T12" fmla="*/ 1491 w 1536"/>
                <a:gd name="T13" fmla="*/ 180 h 1350"/>
                <a:gd name="T14" fmla="*/ 45 w 1536"/>
                <a:gd name="T15" fmla="*/ 180 h 1350"/>
                <a:gd name="T16" fmla="*/ 45 w 1536"/>
                <a:gd name="T17" fmla="*/ 82 h 1350"/>
                <a:gd name="T18" fmla="*/ 83 w 1536"/>
                <a:gd name="T19" fmla="*/ 45 h 1350"/>
                <a:gd name="T20" fmla="*/ 1102 w 1536"/>
                <a:gd name="T21" fmla="*/ 45 h 1350"/>
                <a:gd name="T22" fmla="*/ 1125 w 1536"/>
                <a:gd name="T23" fmla="*/ 22 h 1350"/>
                <a:gd name="T24" fmla="*/ 1102 w 1536"/>
                <a:gd name="T25" fmla="*/ 0 h 1350"/>
                <a:gd name="T26" fmla="*/ 83 w 1536"/>
                <a:gd name="T27" fmla="*/ 0 h 1350"/>
                <a:gd name="T28" fmla="*/ 0 w 1536"/>
                <a:gd name="T29" fmla="*/ 82 h 1350"/>
                <a:gd name="T30" fmla="*/ 0 w 1536"/>
                <a:gd name="T31" fmla="*/ 431 h 1350"/>
                <a:gd name="T32" fmla="*/ 23 w 1536"/>
                <a:gd name="T33" fmla="*/ 454 h 1350"/>
                <a:gd name="T34" fmla="*/ 45 w 1536"/>
                <a:gd name="T35" fmla="*/ 431 h 1350"/>
                <a:gd name="T36" fmla="*/ 45 w 1536"/>
                <a:gd name="T37" fmla="*/ 225 h 1350"/>
                <a:gd name="T38" fmla="*/ 1491 w 1536"/>
                <a:gd name="T39" fmla="*/ 225 h 1350"/>
                <a:gd name="T40" fmla="*/ 1491 w 1536"/>
                <a:gd name="T41" fmla="*/ 1039 h 1350"/>
                <a:gd name="T42" fmla="*/ 1454 w 1536"/>
                <a:gd name="T43" fmla="*/ 1077 h 1350"/>
                <a:gd name="T44" fmla="*/ 83 w 1536"/>
                <a:gd name="T45" fmla="*/ 1077 h 1350"/>
                <a:gd name="T46" fmla="*/ 45 w 1536"/>
                <a:gd name="T47" fmla="*/ 1039 h 1350"/>
                <a:gd name="T48" fmla="*/ 45 w 1536"/>
                <a:gd name="T49" fmla="*/ 539 h 1350"/>
                <a:gd name="T50" fmla="*/ 23 w 1536"/>
                <a:gd name="T51" fmla="*/ 517 h 1350"/>
                <a:gd name="T52" fmla="*/ 0 w 1536"/>
                <a:gd name="T53" fmla="*/ 539 h 1350"/>
                <a:gd name="T54" fmla="*/ 0 w 1536"/>
                <a:gd name="T55" fmla="*/ 1039 h 1350"/>
                <a:gd name="T56" fmla="*/ 83 w 1536"/>
                <a:gd name="T57" fmla="*/ 1122 h 1350"/>
                <a:gd name="T58" fmla="*/ 664 w 1536"/>
                <a:gd name="T59" fmla="*/ 1122 h 1350"/>
                <a:gd name="T60" fmla="*/ 643 w 1536"/>
                <a:gd name="T61" fmla="*/ 1190 h 1350"/>
                <a:gd name="T62" fmla="*/ 609 w 1536"/>
                <a:gd name="T63" fmla="*/ 1190 h 1350"/>
                <a:gd name="T64" fmla="*/ 503 w 1536"/>
                <a:gd name="T65" fmla="*/ 1297 h 1350"/>
                <a:gd name="T66" fmla="*/ 555 w 1536"/>
                <a:gd name="T67" fmla="*/ 1350 h 1350"/>
                <a:gd name="T68" fmla="*/ 981 w 1536"/>
                <a:gd name="T69" fmla="*/ 1350 h 1350"/>
                <a:gd name="T70" fmla="*/ 1034 w 1536"/>
                <a:gd name="T71" fmla="*/ 1297 h 1350"/>
                <a:gd name="T72" fmla="*/ 927 w 1536"/>
                <a:gd name="T73" fmla="*/ 1190 h 1350"/>
                <a:gd name="T74" fmla="*/ 893 w 1536"/>
                <a:gd name="T75" fmla="*/ 1190 h 1350"/>
                <a:gd name="T76" fmla="*/ 872 w 1536"/>
                <a:gd name="T77" fmla="*/ 1122 h 1350"/>
                <a:gd name="T78" fmla="*/ 1454 w 1536"/>
                <a:gd name="T79" fmla="*/ 1122 h 1350"/>
                <a:gd name="T80" fmla="*/ 1536 w 1536"/>
                <a:gd name="T81" fmla="*/ 1039 h 1350"/>
                <a:gd name="T82" fmla="*/ 1536 w 1536"/>
                <a:gd name="T83" fmla="*/ 82 h 1350"/>
                <a:gd name="T84" fmla="*/ 1454 w 1536"/>
                <a:gd name="T85" fmla="*/ 0 h 1350"/>
                <a:gd name="T86" fmla="*/ 989 w 1536"/>
                <a:gd name="T87" fmla="*/ 1297 h 1350"/>
                <a:gd name="T88" fmla="*/ 981 w 1536"/>
                <a:gd name="T89" fmla="*/ 1305 h 1350"/>
                <a:gd name="T90" fmla="*/ 555 w 1536"/>
                <a:gd name="T91" fmla="*/ 1305 h 1350"/>
                <a:gd name="T92" fmla="*/ 548 w 1536"/>
                <a:gd name="T93" fmla="*/ 1297 h 1350"/>
                <a:gd name="T94" fmla="*/ 609 w 1536"/>
                <a:gd name="T95" fmla="*/ 1235 h 1350"/>
                <a:gd name="T96" fmla="*/ 927 w 1536"/>
                <a:gd name="T97" fmla="*/ 1235 h 1350"/>
                <a:gd name="T98" fmla="*/ 989 w 1536"/>
                <a:gd name="T99" fmla="*/ 1297 h 1350"/>
                <a:gd name="T100" fmla="*/ 846 w 1536"/>
                <a:gd name="T101" fmla="*/ 1190 h 1350"/>
                <a:gd name="T102" fmla="*/ 690 w 1536"/>
                <a:gd name="T103" fmla="*/ 1190 h 1350"/>
                <a:gd name="T104" fmla="*/ 712 w 1536"/>
                <a:gd name="T105" fmla="*/ 1122 h 1350"/>
                <a:gd name="T106" fmla="*/ 824 w 1536"/>
                <a:gd name="T107" fmla="*/ 1122 h 1350"/>
                <a:gd name="T108" fmla="*/ 846 w 1536"/>
                <a:gd name="T109" fmla="*/ 1190 h 1350"/>
                <a:gd name="T110" fmla="*/ 846 w 1536"/>
                <a:gd name="T111" fmla="*/ 1190 h 1350"/>
                <a:gd name="T112" fmla="*/ 846 w 1536"/>
                <a:gd name="T113" fmla="*/ 1190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36" h="1350">
                  <a:moveTo>
                    <a:pt x="1454" y="0"/>
                  </a:moveTo>
                  <a:cubicBezTo>
                    <a:pt x="1209" y="0"/>
                    <a:pt x="1209" y="0"/>
                    <a:pt x="1209" y="0"/>
                  </a:cubicBezTo>
                  <a:cubicBezTo>
                    <a:pt x="1196" y="0"/>
                    <a:pt x="1186" y="10"/>
                    <a:pt x="1186" y="22"/>
                  </a:cubicBezTo>
                  <a:cubicBezTo>
                    <a:pt x="1186" y="35"/>
                    <a:pt x="1196" y="45"/>
                    <a:pt x="1209" y="45"/>
                  </a:cubicBezTo>
                  <a:cubicBezTo>
                    <a:pt x="1454" y="45"/>
                    <a:pt x="1454" y="45"/>
                    <a:pt x="1454" y="45"/>
                  </a:cubicBezTo>
                  <a:cubicBezTo>
                    <a:pt x="1474" y="45"/>
                    <a:pt x="1491" y="62"/>
                    <a:pt x="1491" y="82"/>
                  </a:cubicBezTo>
                  <a:cubicBezTo>
                    <a:pt x="1491" y="180"/>
                    <a:pt x="1491" y="180"/>
                    <a:pt x="1491" y="180"/>
                  </a:cubicBezTo>
                  <a:cubicBezTo>
                    <a:pt x="45" y="180"/>
                    <a:pt x="45" y="180"/>
                    <a:pt x="45" y="180"/>
                  </a:cubicBezTo>
                  <a:cubicBezTo>
                    <a:pt x="45" y="82"/>
                    <a:pt x="45" y="82"/>
                    <a:pt x="45" y="82"/>
                  </a:cubicBezTo>
                  <a:cubicBezTo>
                    <a:pt x="45" y="62"/>
                    <a:pt x="62" y="45"/>
                    <a:pt x="83" y="45"/>
                  </a:cubicBezTo>
                  <a:cubicBezTo>
                    <a:pt x="1102" y="45"/>
                    <a:pt x="1102" y="45"/>
                    <a:pt x="1102" y="45"/>
                  </a:cubicBezTo>
                  <a:cubicBezTo>
                    <a:pt x="1115" y="45"/>
                    <a:pt x="1125" y="35"/>
                    <a:pt x="1125" y="22"/>
                  </a:cubicBezTo>
                  <a:cubicBezTo>
                    <a:pt x="1125" y="10"/>
                    <a:pt x="1115" y="0"/>
                    <a:pt x="1102" y="0"/>
                  </a:cubicBezTo>
                  <a:cubicBezTo>
                    <a:pt x="83" y="0"/>
                    <a:pt x="83" y="0"/>
                    <a:pt x="83" y="0"/>
                  </a:cubicBezTo>
                  <a:cubicBezTo>
                    <a:pt x="37" y="0"/>
                    <a:pt x="0" y="37"/>
                    <a:pt x="0" y="82"/>
                  </a:cubicBezTo>
                  <a:cubicBezTo>
                    <a:pt x="0" y="431"/>
                    <a:pt x="0" y="431"/>
                    <a:pt x="0" y="431"/>
                  </a:cubicBezTo>
                  <a:cubicBezTo>
                    <a:pt x="0" y="444"/>
                    <a:pt x="10" y="454"/>
                    <a:pt x="23" y="454"/>
                  </a:cubicBezTo>
                  <a:cubicBezTo>
                    <a:pt x="35" y="454"/>
                    <a:pt x="45" y="444"/>
                    <a:pt x="45" y="431"/>
                  </a:cubicBezTo>
                  <a:cubicBezTo>
                    <a:pt x="45" y="225"/>
                    <a:pt x="45" y="225"/>
                    <a:pt x="45" y="225"/>
                  </a:cubicBezTo>
                  <a:cubicBezTo>
                    <a:pt x="1491" y="225"/>
                    <a:pt x="1491" y="225"/>
                    <a:pt x="1491" y="225"/>
                  </a:cubicBezTo>
                  <a:cubicBezTo>
                    <a:pt x="1491" y="1039"/>
                    <a:pt x="1491" y="1039"/>
                    <a:pt x="1491" y="1039"/>
                  </a:cubicBezTo>
                  <a:cubicBezTo>
                    <a:pt x="1491" y="1060"/>
                    <a:pt x="1474" y="1077"/>
                    <a:pt x="1454" y="1077"/>
                  </a:cubicBezTo>
                  <a:cubicBezTo>
                    <a:pt x="83" y="1077"/>
                    <a:pt x="83" y="1077"/>
                    <a:pt x="83" y="1077"/>
                  </a:cubicBezTo>
                  <a:cubicBezTo>
                    <a:pt x="62" y="1077"/>
                    <a:pt x="45" y="1060"/>
                    <a:pt x="45" y="1039"/>
                  </a:cubicBezTo>
                  <a:cubicBezTo>
                    <a:pt x="45" y="539"/>
                    <a:pt x="45" y="539"/>
                    <a:pt x="45" y="539"/>
                  </a:cubicBezTo>
                  <a:cubicBezTo>
                    <a:pt x="45" y="527"/>
                    <a:pt x="35" y="517"/>
                    <a:pt x="23" y="517"/>
                  </a:cubicBezTo>
                  <a:cubicBezTo>
                    <a:pt x="10" y="517"/>
                    <a:pt x="0" y="527"/>
                    <a:pt x="0" y="539"/>
                  </a:cubicBezTo>
                  <a:cubicBezTo>
                    <a:pt x="0" y="1039"/>
                    <a:pt x="0" y="1039"/>
                    <a:pt x="0" y="1039"/>
                  </a:cubicBezTo>
                  <a:cubicBezTo>
                    <a:pt x="0" y="1085"/>
                    <a:pt x="37" y="1122"/>
                    <a:pt x="83" y="1122"/>
                  </a:cubicBezTo>
                  <a:cubicBezTo>
                    <a:pt x="664" y="1122"/>
                    <a:pt x="664" y="1122"/>
                    <a:pt x="664" y="1122"/>
                  </a:cubicBezTo>
                  <a:cubicBezTo>
                    <a:pt x="643" y="1190"/>
                    <a:pt x="643" y="1190"/>
                    <a:pt x="643" y="1190"/>
                  </a:cubicBezTo>
                  <a:cubicBezTo>
                    <a:pt x="609" y="1190"/>
                    <a:pt x="609" y="1190"/>
                    <a:pt x="609" y="1190"/>
                  </a:cubicBezTo>
                  <a:cubicBezTo>
                    <a:pt x="550" y="1190"/>
                    <a:pt x="503" y="1238"/>
                    <a:pt x="503" y="1297"/>
                  </a:cubicBezTo>
                  <a:cubicBezTo>
                    <a:pt x="503" y="1326"/>
                    <a:pt x="526" y="1350"/>
                    <a:pt x="555" y="1350"/>
                  </a:cubicBezTo>
                  <a:cubicBezTo>
                    <a:pt x="981" y="1350"/>
                    <a:pt x="981" y="1350"/>
                    <a:pt x="981" y="1350"/>
                  </a:cubicBezTo>
                  <a:cubicBezTo>
                    <a:pt x="1010" y="1350"/>
                    <a:pt x="1034" y="1326"/>
                    <a:pt x="1034" y="1297"/>
                  </a:cubicBezTo>
                  <a:cubicBezTo>
                    <a:pt x="1034" y="1238"/>
                    <a:pt x="986" y="1190"/>
                    <a:pt x="927" y="1190"/>
                  </a:cubicBezTo>
                  <a:cubicBezTo>
                    <a:pt x="893" y="1190"/>
                    <a:pt x="893" y="1190"/>
                    <a:pt x="893" y="1190"/>
                  </a:cubicBezTo>
                  <a:cubicBezTo>
                    <a:pt x="872" y="1122"/>
                    <a:pt x="872" y="1122"/>
                    <a:pt x="872" y="1122"/>
                  </a:cubicBezTo>
                  <a:cubicBezTo>
                    <a:pt x="1454" y="1122"/>
                    <a:pt x="1454" y="1122"/>
                    <a:pt x="1454" y="1122"/>
                  </a:cubicBezTo>
                  <a:cubicBezTo>
                    <a:pt x="1499" y="1122"/>
                    <a:pt x="1536" y="1085"/>
                    <a:pt x="1536" y="1039"/>
                  </a:cubicBezTo>
                  <a:cubicBezTo>
                    <a:pt x="1536" y="82"/>
                    <a:pt x="1536" y="82"/>
                    <a:pt x="1536" y="82"/>
                  </a:cubicBezTo>
                  <a:cubicBezTo>
                    <a:pt x="1536" y="37"/>
                    <a:pt x="1499" y="0"/>
                    <a:pt x="1454" y="0"/>
                  </a:cubicBezTo>
                  <a:close/>
                  <a:moveTo>
                    <a:pt x="989" y="1297"/>
                  </a:moveTo>
                  <a:cubicBezTo>
                    <a:pt x="989" y="1302"/>
                    <a:pt x="985" y="1305"/>
                    <a:pt x="981" y="1305"/>
                  </a:cubicBezTo>
                  <a:cubicBezTo>
                    <a:pt x="555" y="1305"/>
                    <a:pt x="555" y="1305"/>
                    <a:pt x="555" y="1305"/>
                  </a:cubicBezTo>
                  <a:cubicBezTo>
                    <a:pt x="551" y="1305"/>
                    <a:pt x="548" y="1302"/>
                    <a:pt x="548" y="1297"/>
                  </a:cubicBezTo>
                  <a:cubicBezTo>
                    <a:pt x="548" y="1263"/>
                    <a:pt x="575" y="1235"/>
                    <a:pt x="609" y="1235"/>
                  </a:cubicBezTo>
                  <a:cubicBezTo>
                    <a:pt x="927" y="1235"/>
                    <a:pt x="927" y="1235"/>
                    <a:pt x="927" y="1235"/>
                  </a:cubicBezTo>
                  <a:cubicBezTo>
                    <a:pt x="961" y="1235"/>
                    <a:pt x="989" y="1263"/>
                    <a:pt x="989" y="1297"/>
                  </a:cubicBezTo>
                  <a:close/>
                  <a:moveTo>
                    <a:pt x="846" y="1190"/>
                  </a:moveTo>
                  <a:cubicBezTo>
                    <a:pt x="690" y="1190"/>
                    <a:pt x="690" y="1190"/>
                    <a:pt x="690" y="1190"/>
                  </a:cubicBezTo>
                  <a:cubicBezTo>
                    <a:pt x="712" y="1122"/>
                    <a:pt x="712" y="1122"/>
                    <a:pt x="712" y="1122"/>
                  </a:cubicBezTo>
                  <a:cubicBezTo>
                    <a:pt x="824" y="1122"/>
                    <a:pt x="824" y="1122"/>
                    <a:pt x="824" y="1122"/>
                  </a:cubicBezTo>
                  <a:lnTo>
                    <a:pt x="846" y="1190"/>
                  </a:lnTo>
                  <a:close/>
                  <a:moveTo>
                    <a:pt x="846" y="1190"/>
                  </a:moveTo>
                  <a:cubicBezTo>
                    <a:pt x="846" y="1190"/>
                    <a:pt x="846" y="1190"/>
                    <a:pt x="846" y="119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0" name="Freeform 61"/>
            <p:cNvSpPr>
              <a:spLocks noEditPoints="1"/>
            </p:cNvSpPr>
            <p:nvPr/>
          </p:nvSpPr>
          <p:spPr bwMode="auto">
            <a:xfrm>
              <a:off x="3548063" y="1230313"/>
              <a:ext cx="733425" cy="169863"/>
            </a:xfrm>
            <a:custGeom>
              <a:avLst/>
              <a:gdLst>
                <a:gd name="T0" fmla="*/ 23 w 195"/>
                <a:gd name="T1" fmla="*/ 0 h 45"/>
                <a:gd name="T2" fmla="*/ 0 w 195"/>
                <a:gd name="T3" fmla="*/ 22 h 45"/>
                <a:gd name="T4" fmla="*/ 23 w 195"/>
                <a:gd name="T5" fmla="*/ 45 h 45"/>
                <a:gd name="T6" fmla="*/ 173 w 195"/>
                <a:gd name="T7" fmla="*/ 45 h 45"/>
                <a:gd name="T8" fmla="*/ 195 w 195"/>
                <a:gd name="T9" fmla="*/ 22 h 45"/>
                <a:gd name="T10" fmla="*/ 173 w 195"/>
                <a:gd name="T11" fmla="*/ 0 h 45"/>
                <a:gd name="T12" fmla="*/ 23 w 195"/>
                <a:gd name="T13" fmla="*/ 0 h 45"/>
                <a:gd name="T14" fmla="*/ 23 w 195"/>
                <a:gd name="T15" fmla="*/ 0 h 45"/>
                <a:gd name="T16" fmla="*/ 23 w 195"/>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45">
                  <a:moveTo>
                    <a:pt x="23" y="0"/>
                  </a:moveTo>
                  <a:cubicBezTo>
                    <a:pt x="10" y="0"/>
                    <a:pt x="0" y="10"/>
                    <a:pt x="0" y="22"/>
                  </a:cubicBezTo>
                  <a:cubicBezTo>
                    <a:pt x="0" y="35"/>
                    <a:pt x="10" y="45"/>
                    <a:pt x="23" y="45"/>
                  </a:cubicBezTo>
                  <a:cubicBezTo>
                    <a:pt x="173" y="45"/>
                    <a:pt x="173" y="45"/>
                    <a:pt x="173" y="45"/>
                  </a:cubicBezTo>
                  <a:cubicBezTo>
                    <a:pt x="185" y="45"/>
                    <a:pt x="195" y="35"/>
                    <a:pt x="195" y="22"/>
                  </a:cubicBezTo>
                  <a:cubicBezTo>
                    <a:pt x="195" y="10"/>
                    <a:pt x="185" y="0"/>
                    <a:pt x="173" y="0"/>
                  </a:cubicBezTo>
                  <a:lnTo>
                    <a:pt x="23" y="0"/>
                  </a:lnTo>
                  <a:close/>
                  <a:moveTo>
                    <a:pt x="23" y="0"/>
                  </a:moveTo>
                  <a:cubicBezTo>
                    <a:pt x="23" y="0"/>
                    <a:pt x="23" y="0"/>
                    <a:pt x="23"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1" name="Freeform 62"/>
            <p:cNvSpPr>
              <a:spLocks noEditPoints="1"/>
            </p:cNvSpPr>
            <p:nvPr/>
          </p:nvSpPr>
          <p:spPr bwMode="auto">
            <a:xfrm>
              <a:off x="5562600" y="1230313"/>
              <a:ext cx="1071563" cy="169863"/>
            </a:xfrm>
            <a:custGeom>
              <a:avLst/>
              <a:gdLst>
                <a:gd name="T0" fmla="*/ 22 w 285"/>
                <a:gd name="T1" fmla="*/ 0 h 45"/>
                <a:gd name="T2" fmla="*/ 0 w 285"/>
                <a:gd name="T3" fmla="*/ 22 h 45"/>
                <a:gd name="T4" fmla="*/ 22 w 285"/>
                <a:gd name="T5" fmla="*/ 45 h 45"/>
                <a:gd name="T6" fmla="*/ 262 w 285"/>
                <a:gd name="T7" fmla="*/ 45 h 45"/>
                <a:gd name="T8" fmla="*/ 285 w 285"/>
                <a:gd name="T9" fmla="*/ 22 h 45"/>
                <a:gd name="T10" fmla="*/ 262 w 285"/>
                <a:gd name="T11" fmla="*/ 0 h 45"/>
                <a:gd name="T12" fmla="*/ 22 w 285"/>
                <a:gd name="T13" fmla="*/ 0 h 45"/>
                <a:gd name="T14" fmla="*/ 22 w 285"/>
                <a:gd name="T15" fmla="*/ 0 h 45"/>
                <a:gd name="T16" fmla="*/ 22 w 285"/>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5" h="45">
                  <a:moveTo>
                    <a:pt x="22" y="0"/>
                  </a:moveTo>
                  <a:cubicBezTo>
                    <a:pt x="10" y="0"/>
                    <a:pt x="0" y="10"/>
                    <a:pt x="0" y="22"/>
                  </a:cubicBezTo>
                  <a:cubicBezTo>
                    <a:pt x="0" y="35"/>
                    <a:pt x="10" y="45"/>
                    <a:pt x="22" y="45"/>
                  </a:cubicBezTo>
                  <a:cubicBezTo>
                    <a:pt x="262" y="45"/>
                    <a:pt x="262" y="45"/>
                    <a:pt x="262" y="45"/>
                  </a:cubicBezTo>
                  <a:cubicBezTo>
                    <a:pt x="274" y="45"/>
                    <a:pt x="285" y="35"/>
                    <a:pt x="285" y="22"/>
                  </a:cubicBezTo>
                  <a:cubicBezTo>
                    <a:pt x="285" y="10"/>
                    <a:pt x="274" y="0"/>
                    <a:pt x="262" y="0"/>
                  </a:cubicBezTo>
                  <a:lnTo>
                    <a:pt x="22" y="0"/>
                  </a:lnTo>
                  <a:close/>
                  <a:moveTo>
                    <a:pt x="22" y="0"/>
                  </a:moveTo>
                  <a:cubicBezTo>
                    <a:pt x="22" y="0"/>
                    <a:pt x="22" y="0"/>
                    <a:pt x="22"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2" name="Freeform 63"/>
            <p:cNvSpPr>
              <a:spLocks noEditPoints="1"/>
            </p:cNvSpPr>
            <p:nvPr/>
          </p:nvSpPr>
          <p:spPr bwMode="auto">
            <a:xfrm>
              <a:off x="4491038" y="1906588"/>
              <a:ext cx="846138" cy="846138"/>
            </a:xfrm>
            <a:custGeom>
              <a:avLst/>
              <a:gdLst>
                <a:gd name="T0" fmla="*/ 225 w 225"/>
                <a:gd name="T1" fmla="*/ 112 h 225"/>
                <a:gd name="T2" fmla="*/ 112 w 225"/>
                <a:gd name="T3" fmla="*/ 0 h 225"/>
                <a:gd name="T4" fmla="*/ 0 w 225"/>
                <a:gd name="T5" fmla="*/ 112 h 225"/>
                <a:gd name="T6" fmla="*/ 112 w 225"/>
                <a:gd name="T7" fmla="*/ 225 h 225"/>
                <a:gd name="T8" fmla="*/ 225 w 225"/>
                <a:gd name="T9" fmla="*/ 112 h 225"/>
                <a:gd name="T10" fmla="*/ 45 w 225"/>
                <a:gd name="T11" fmla="*/ 112 h 225"/>
                <a:gd name="T12" fmla="*/ 112 w 225"/>
                <a:gd name="T13" fmla="*/ 45 h 225"/>
                <a:gd name="T14" fmla="*/ 180 w 225"/>
                <a:gd name="T15" fmla="*/ 112 h 225"/>
                <a:gd name="T16" fmla="*/ 112 w 225"/>
                <a:gd name="T17" fmla="*/ 180 h 225"/>
                <a:gd name="T18" fmla="*/ 45 w 225"/>
                <a:gd name="T19" fmla="*/ 112 h 225"/>
                <a:gd name="T20" fmla="*/ 45 w 225"/>
                <a:gd name="T21" fmla="*/ 112 h 225"/>
                <a:gd name="T22" fmla="*/ 45 w 225"/>
                <a:gd name="T23" fmla="*/ 11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225">
                  <a:moveTo>
                    <a:pt x="225" y="112"/>
                  </a:moveTo>
                  <a:cubicBezTo>
                    <a:pt x="225" y="50"/>
                    <a:pt x="174" y="0"/>
                    <a:pt x="112" y="0"/>
                  </a:cubicBezTo>
                  <a:cubicBezTo>
                    <a:pt x="50" y="0"/>
                    <a:pt x="0" y="50"/>
                    <a:pt x="0" y="112"/>
                  </a:cubicBezTo>
                  <a:cubicBezTo>
                    <a:pt x="0" y="175"/>
                    <a:pt x="50" y="225"/>
                    <a:pt x="112" y="225"/>
                  </a:cubicBezTo>
                  <a:cubicBezTo>
                    <a:pt x="174" y="225"/>
                    <a:pt x="225" y="175"/>
                    <a:pt x="225" y="112"/>
                  </a:cubicBezTo>
                  <a:close/>
                  <a:moveTo>
                    <a:pt x="45" y="112"/>
                  </a:moveTo>
                  <a:cubicBezTo>
                    <a:pt x="45" y="75"/>
                    <a:pt x="75" y="45"/>
                    <a:pt x="112" y="45"/>
                  </a:cubicBezTo>
                  <a:cubicBezTo>
                    <a:pt x="149" y="45"/>
                    <a:pt x="180" y="75"/>
                    <a:pt x="180" y="112"/>
                  </a:cubicBezTo>
                  <a:cubicBezTo>
                    <a:pt x="180" y="150"/>
                    <a:pt x="149" y="180"/>
                    <a:pt x="112" y="180"/>
                  </a:cubicBezTo>
                  <a:cubicBezTo>
                    <a:pt x="75" y="180"/>
                    <a:pt x="45" y="150"/>
                    <a:pt x="45" y="112"/>
                  </a:cubicBezTo>
                  <a:close/>
                  <a:moveTo>
                    <a:pt x="45" y="112"/>
                  </a:moveTo>
                  <a:cubicBezTo>
                    <a:pt x="45" y="112"/>
                    <a:pt x="45" y="112"/>
                    <a:pt x="45" y="11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3" name="Freeform 64"/>
            <p:cNvSpPr>
              <a:spLocks noEditPoints="1"/>
            </p:cNvSpPr>
            <p:nvPr/>
          </p:nvSpPr>
          <p:spPr bwMode="auto">
            <a:xfrm>
              <a:off x="5843588" y="1906588"/>
              <a:ext cx="846138" cy="169863"/>
            </a:xfrm>
            <a:custGeom>
              <a:avLst/>
              <a:gdLst>
                <a:gd name="T0" fmla="*/ 202 w 225"/>
                <a:gd name="T1" fmla="*/ 0 h 45"/>
                <a:gd name="T2" fmla="*/ 22 w 225"/>
                <a:gd name="T3" fmla="*/ 0 h 45"/>
                <a:gd name="T4" fmla="*/ 0 w 225"/>
                <a:gd name="T5" fmla="*/ 22 h 45"/>
                <a:gd name="T6" fmla="*/ 22 w 225"/>
                <a:gd name="T7" fmla="*/ 45 h 45"/>
                <a:gd name="T8" fmla="*/ 202 w 225"/>
                <a:gd name="T9" fmla="*/ 45 h 45"/>
                <a:gd name="T10" fmla="*/ 225 w 225"/>
                <a:gd name="T11" fmla="*/ 22 h 45"/>
                <a:gd name="T12" fmla="*/ 202 w 225"/>
                <a:gd name="T13" fmla="*/ 0 h 45"/>
                <a:gd name="T14" fmla="*/ 202 w 225"/>
                <a:gd name="T15" fmla="*/ 0 h 45"/>
                <a:gd name="T16" fmla="*/ 202 w 225"/>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5" h="45">
                  <a:moveTo>
                    <a:pt x="202" y="0"/>
                  </a:moveTo>
                  <a:cubicBezTo>
                    <a:pt x="22" y="0"/>
                    <a:pt x="22" y="0"/>
                    <a:pt x="22" y="0"/>
                  </a:cubicBezTo>
                  <a:cubicBezTo>
                    <a:pt x="10" y="0"/>
                    <a:pt x="0" y="10"/>
                    <a:pt x="0" y="22"/>
                  </a:cubicBezTo>
                  <a:cubicBezTo>
                    <a:pt x="0" y="35"/>
                    <a:pt x="10" y="45"/>
                    <a:pt x="22" y="45"/>
                  </a:cubicBezTo>
                  <a:cubicBezTo>
                    <a:pt x="202" y="45"/>
                    <a:pt x="202" y="45"/>
                    <a:pt x="202" y="45"/>
                  </a:cubicBezTo>
                  <a:cubicBezTo>
                    <a:pt x="214" y="45"/>
                    <a:pt x="225" y="35"/>
                    <a:pt x="225" y="22"/>
                  </a:cubicBezTo>
                  <a:cubicBezTo>
                    <a:pt x="225" y="10"/>
                    <a:pt x="214" y="0"/>
                    <a:pt x="202" y="0"/>
                  </a:cubicBezTo>
                  <a:close/>
                  <a:moveTo>
                    <a:pt x="202" y="0"/>
                  </a:moveTo>
                  <a:cubicBezTo>
                    <a:pt x="202" y="0"/>
                    <a:pt x="202" y="0"/>
                    <a:pt x="202"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4" name="Freeform 65"/>
            <p:cNvSpPr>
              <a:spLocks noEditPoints="1"/>
            </p:cNvSpPr>
            <p:nvPr/>
          </p:nvSpPr>
          <p:spPr bwMode="auto">
            <a:xfrm>
              <a:off x="6859588" y="1906588"/>
              <a:ext cx="495300" cy="169863"/>
            </a:xfrm>
            <a:custGeom>
              <a:avLst/>
              <a:gdLst>
                <a:gd name="T0" fmla="*/ 109 w 132"/>
                <a:gd name="T1" fmla="*/ 0 h 45"/>
                <a:gd name="T2" fmla="*/ 22 w 132"/>
                <a:gd name="T3" fmla="*/ 0 h 45"/>
                <a:gd name="T4" fmla="*/ 0 w 132"/>
                <a:gd name="T5" fmla="*/ 22 h 45"/>
                <a:gd name="T6" fmla="*/ 22 w 132"/>
                <a:gd name="T7" fmla="*/ 45 h 45"/>
                <a:gd name="T8" fmla="*/ 109 w 132"/>
                <a:gd name="T9" fmla="*/ 45 h 45"/>
                <a:gd name="T10" fmla="*/ 132 w 132"/>
                <a:gd name="T11" fmla="*/ 22 h 45"/>
                <a:gd name="T12" fmla="*/ 109 w 132"/>
                <a:gd name="T13" fmla="*/ 0 h 45"/>
                <a:gd name="T14" fmla="*/ 109 w 132"/>
                <a:gd name="T15" fmla="*/ 0 h 45"/>
                <a:gd name="T16" fmla="*/ 109 w 132"/>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45">
                  <a:moveTo>
                    <a:pt x="109" y="0"/>
                  </a:moveTo>
                  <a:cubicBezTo>
                    <a:pt x="22" y="0"/>
                    <a:pt x="22" y="0"/>
                    <a:pt x="22" y="0"/>
                  </a:cubicBezTo>
                  <a:cubicBezTo>
                    <a:pt x="10" y="0"/>
                    <a:pt x="0" y="10"/>
                    <a:pt x="0" y="22"/>
                  </a:cubicBezTo>
                  <a:cubicBezTo>
                    <a:pt x="0" y="35"/>
                    <a:pt x="10" y="45"/>
                    <a:pt x="22" y="45"/>
                  </a:cubicBezTo>
                  <a:cubicBezTo>
                    <a:pt x="109" y="45"/>
                    <a:pt x="109" y="45"/>
                    <a:pt x="109" y="45"/>
                  </a:cubicBezTo>
                  <a:cubicBezTo>
                    <a:pt x="121" y="45"/>
                    <a:pt x="132" y="35"/>
                    <a:pt x="132" y="22"/>
                  </a:cubicBezTo>
                  <a:cubicBezTo>
                    <a:pt x="132" y="10"/>
                    <a:pt x="121" y="0"/>
                    <a:pt x="109" y="0"/>
                  </a:cubicBezTo>
                  <a:close/>
                  <a:moveTo>
                    <a:pt x="109" y="0"/>
                  </a:moveTo>
                  <a:cubicBezTo>
                    <a:pt x="109" y="0"/>
                    <a:pt x="109" y="0"/>
                    <a:pt x="109"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5" name="Freeform 66"/>
            <p:cNvSpPr>
              <a:spLocks noEditPoints="1"/>
            </p:cNvSpPr>
            <p:nvPr/>
          </p:nvSpPr>
          <p:spPr bwMode="auto">
            <a:xfrm>
              <a:off x="5843588" y="2244725"/>
              <a:ext cx="508000" cy="169863"/>
            </a:xfrm>
            <a:custGeom>
              <a:avLst/>
              <a:gdLst>
                <a:gd name="T0" fmla="*/ 22 w 135"/>
                <a:gd name="T1" fmla="*/ 45 h 45"/>
                <a:gd name="T2" fmla="*/ 112 w 135"/>
                <a:gd name="T3" fmla="*/ 45 h 45"/>
                <a:gd name="T4" fmla="*/ 135 w 135"/>
                <a:gd name="T5" fmla="*/ 22 h 45"/>
                <a:gd name="T6" fmla="*/ 112 w 135"/>
                <a:gd name="T7" fmla="*/ 0 h 45"/>
                <a:gd name="T8" fmla="*/ 22 w 135"/>
                <a:gd name="T9" fmla="*/ 0 h 45"/>
                <a:gd name="T10" fmla="*/ 0 w 135"/>
                <a:gd name="T11" fmla="*/ 22 h 45"/>
                <a:gd name="T12" fmla="*/ 22 w 135"/>
                <a:gd name="T13" fmla="*/ 45 h 45"/>
                <a:gd name="T14" fmla="*/ 22 w 135"/>
                <a:gd name="T15" fmla="*/ 45 h 45"/>
                <a:gd name="T16" fmla="*/ 22 w 135"/>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45">
                  <a:moveTo>
                    <a:pt x="22" y="45"/>
                  </a:moveTo>
                  <a:cubicBezTo>
                    <a:pt x="112" y="45"/>
                    <a:pt x="112" y="45"/>
                    <a:pt x="112" y="45"/>
                  </a:cubicBezTo>
                  <a:cubicBezTo>
                    <a:pt x="124" y="45"/>
                    <a:pt x="135" y="35"/>
                    <a:pt x="135" y="22"/>
                  </a:cubicBezTo>
                  <a:cubicBezTo>
                    <a:pt x="135" y="10"/>
                    <a:pt x="124" y="0"/>
                    <a:pt x="112" y="0"/>
                  </a:cubicBezTo>
                  <a:cubicBezTo>
                    <a:pt x="22" y="0"/>
                    <a:pt x="22" y="0"/>
                    <a:pt x="22" y="0"/>
                  </a:cubicBezTo>
                  <a:cubicBezTo>
                    <a:pt x="10" y="0"/>
                    <a:pt x="0" y="10"/>
                    <a:pt x="0" y="22"/>
                  </a:cubicBezTo>
                  <a:cubicBezTo>
                    <a:pt x="0" y="35"/>
                    <a:pt x="10" y="45"/>
                    <a:pt x="22" y="45"/>
                  </a:cubicBezTo>
                  <a:close/>
                  <a:moveTo>
                    <a:pt x="22" y="45"/>
                  </a:moveTo>
                  <a:cubicBezTo>
                    <a:pt x="22" y="45"/>
                    <a:pt x="22" y="45"/>
                    <a:pt x="22" y="4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6" name="Freeform 67"/>
            <p:cNvSpPr>
              <a:spLocks noEditPoints="1"/>
            </p:cNvSpPr>
            <p:nvPr/>
          </p:nvSpPr>
          <p:spPr bwMode="auto">
            <a:xfrm>
              <a:off x="6519863" y="2244725"/>
              <a:ext cx="508000" cy="169863"/>
            </a:xfrm>
            <a:custGeom>
              <a:avLst/>
              <a:gdLst>
                <a:gd name="T0" fmla="*/ 0 w 135"/>
                <a:gd name="T1" fmla="*/ 22 h 45"/>
                <a:gd name="T2" fmla="*/ 22 w 135"/>
                <a:gd name="T3" fmla="*/ 45 h 45"/>
                <a:gd name="T4" fmla="*/ 112 w 135"/>
                <a:gd name="T5" fmla="*/ 45 h 45"/>
                <a:gd name="T6" fmla="*/ 135 w 135"/>
                <a:gd name="T7" fmla="*/ 22 h 45"/>
                <a:gd name="T8" fmla="*/ 112 w 135"/>
                <a:gd name="T9" fmla="*/ 0 h 45"/>
                <a:gd name="T10" fmla="*/ 22 w 135"/>
                <a:gd name="T11" fmla="*/ 0 h 45"/>
                <a:gd name="T12" fmla="*/ 0 w 135"/>
                <a:gd name="T13" fmla="*/ 22 h 45"/>
                <a:gd name="T14" fmla="*/ 0 w 135"/>
                <a:gd name="T15" fmla="*/ 22 h 45"/>
                <a:gd name="T16" fmla="*/ 0 w 135"/>
                <a:gd name="T17"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45">
                  <a:moveTo>
                    <a:pt x="0" y="22"/>
                  </a:moveTo>
                  <a:cubicBezTo>
                    <a:pt x="0" y="35"/>
                    <a:pt x="10" y="45"/>
                    <a:pt x="22" y="45"/>
                  </a:cubicBezTo>
                  <a:cubicBezTo>
                    <a:pt x="112" y="45"/>
                    <a:pt x="112" y="45"/>
                    <a:pt x="112" y="45"/>
                  </a:cubicBezTo>
                  <a:cubicBezTo>
                    <a:pt x="124" y="45"/>
                    <a:pt x="135" y="35"/>
                    <a:pt x="135" y="22"/>
                  </a:cubicBezTo>
                  <a:cubicBezTo>
                    <a:pt x="135" y="10"/>
                    <a:pt x="124" y="0"/>
                    <a:pt x="112" y="0"/>
                  </a:cubicBezTo>
                  <a:cubicBezTo>
                    <a:pt x="22" y="0"/>
                    <a:pt x="22" y="0"/>
                    <a:pt x="22" y="0"/>
                  </a:cubicBezTo>
                  <a:cubicBezTo>
                    <a:pt x="10" y="0"/>
                    <a:pt x="0" y="10"/>
                    <a:pt x="0" y="22"/>
                  </a:cubicBezTo>
                  <a:close/>
                  <a:moveTo>
                    <a:pt x="0" y="22"/>
                  </a:moveTo>
                  <a:cubicBezTo>
                    <a:pt x="0" y="22"/>
                    <a:pt x="0" y="22"/>
                    <a:pt x="0" y="2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7" name="Freeform 68"/>
            <p:cNvSpPr>
              <a:spLocks noEditPoints="1"/>
            </p:cNvSpPr>
            <p:nvPr/>
          </p:nvSpPr>
          <p:spPr bwMode="auto">
            <a:xfrm>
              <a:off x="7197725" y="2244725"/>
              <a:ext cx="506413" cy="169863"/>
            </a:xfrm>
            <a:custGeom>
              <a:avLst/>
              <a:gdLst>
                <a:gd name="T0" fmla="*/ 0 w 135"/>
                <a:gd name="T1" fmla="*/ 22 h 45"/>
                <a:gd name="T2" fmla="*/ 22 w 135"/>
                <a:gd name="T3" fmla="*/ 45 h 45"/>
                <a:gd name="T4" fmla="*/ 112 w 135"/>
                <a:gd name="T5" fmla="*/ 45 h 45"/>
                <a:gd name="T6" fmla="*/ 135 w 135"/>
                <a:gd name="T7" fmla="*/ 22 h 45"/>
                <a:gd name="T8" fmla="*/ 112 w 135"/>
                <a:gd name="T9" fmla="*/ 0 h 45"/>
                <a:gd name="T10" fmla="*/ 22 w 135"/>
                <a:gd name="T11" fmla="*/ 0 h 45"/>
                <a:gd name="T12" fmla="*/ 0 w 135"/>
                <a:gd name="T13" fmla="*/ 22 h 45"/>
                <a:gd name="T14" fmla="*/ 0 w 135"/>
                <a:gd name="T15" fmla="*/ 22 h 45"/>
                <a:gd name="T16" fmla="*/ 0 w 135"/>
                <a:gd name="T17"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45">
                  <a:moveTo>
                    <a:pt x="0" y="22"/>
                  </a:moveTo>
                  <a:cubicBezTo>
                    <a:pt x="0" y="35"/>
                    <a:pt x="10" y="45"/>
                    <a:pt x="22" y="45"/>
                  </a:cubicBezTo>
                  <a:cubicBezTo>
                    <a:pt x="112" y="45"/>
                    <a:pt x="112" y="45"/>
                    <a:pt x="112" y="45"/>
                  </a:cubicBezTo>
                  <a:cubicBezTo>
                    <a:pt x="124" y="45"/>
                    <a:pt x="135" y="35"/>
                    <a:pt x="135" y="22"/>
                  </a:cubicBezTo>
                  <a:cubicBezTo>
                    <a:pt x="135" y="10"/>
                    <a:pt x="124" y="0"/>
                    <a:pt x="112" y="0"/>
                  </a:cubicBezTo>
                  <a:cubicBezTo>
                    <a:pt x="22" y="0"/>
                    <a:pt x="22" y="0"/>
                    <a:pt x="22" y="0"/>
                  </a:cubicBezTo>
                  <a:cubicBezTo>
                    <a:pt x="10" y="0"/>
                    <a:pt x="0" y="10"/>
                    <a:pt x="0" y="22"/>
                  </a:cubicBezTo>
                  <a:close/>
                  <a:moveTo>
                    <a:pt x="0" y="22"/>
                  </a:moveTo>
                  <a:cubicBezTo>
                    <a:pt x="0" y="22"/>
                    <a:pt x="0" y="22"/>
                    <a:pt x="0" y="2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8" name="Freeform 69"/>
            <p:cNvSpPr>
              <a:spLocks noEditPoints="1"/>
            </p:cNvSpPr>
            <p:nvPr/>
          </p:nvSpPr>
          <p:spPr bwMode="auto">
            <a:xfrm>
              <a:off x="5843588" y="2582863"/>
              <a:ext cx="1184275" cy="169863"/>
            </a:xfrm>
            <a:custGeom>
              <a:avLst/>
              <a:gdLst>
                <a:gd name="T0" fmla="*/ 22 w 315"/>
                <a:gd name="T1" fmla="*/ 45 h 45"/>
                <a:gd name="T2" fmla="*/ 292 w 315"/>
                <a:gd name="T3" fmla="*/ 45 h 45"/>
                <a:gd name="T4" fmla="*/ 315 w 315"/>
                <a:gd name="T5" fmla="*/ 22 h 45"/>
                <a:gd name="T6" fmla="*/ 292 w 315"/>
                <a:gd name="T7" fmla="*/ 0 h 45"/>
                <a:gd name="T8" fmla="*/ 22 w 315"/>
                <a:gd name="T9" fmla="*/ 0 h 45"/>
                <a:gd name="T10" fmla="*/ 0 w 315"/>
                <a:gd name="T11" fmla="*/ 22 h 45"/>
                <a:gd name="T12" fmla="*/ 22 w 315"/>
                <a:gd name="T13" fmla="*/ 45 h 45"/>
                <a:gd name="T14" fmla="*/ 22 w 315"/>
                <a:gd name="T15" fmla="*/ 45 h 45"/>
                <a:gd name="T16" fmla="*/ 22 w 315"/>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5" h="45">
                  <a:moveTo>
                    <a:pt x="22" y="45"/>
                  </a:moveTo>
                  <a:cubicBezTo>
                    <a:pt x="292" y="45"/>
                    <a:pt x="292" y="45"/>
                    <a:pt x="292" y="45"/>
                  </a:cubicBezTo>
                  <a:cubicBezTo>
                    <a:pt x="304" y="45"/>
                    <a:pt x="315" y="35"/>
                    <a:pt x="315" y="22"/>
                  </a:cubicBezTo>
                  <a:cubicBezTo>
                    <a:pt x="315" y="10"/>
                    <a:pt x="304" y="0"/>
                    <a:pt x="292" y="0"/>
                  </a:cubicBezTo>
                  <a:cubicBezTo>
                    <a:pt x="22" y="0"/>
                    <a:pt x="22" y="0"/>
                    <a:pt x="22" y="0"/>
                  </a:cubicBezTo>
                  <a:cubicBezTo>
                    <a:pt x="10" y="0"/>
                    <a:pt x="0" y="10"/>
                    <a:pt x="0" y="22"/>
                  </a:cubicBezTo>
                  <a:cubicBezTo>
                    <a:pt x="0" y="35"/>
                    <a:pt x="10" y="45"/>
                    <a:pt x="22" y="45"/>
                  </a:cubicBezTo>
                  <a:close/>
                  <a:moveTo>
                    <a:pt x="22" y="45"/>
                  </a:moveTo>
                  <a:cubicBezTo>
                    <a:pt x="22" y="45"/>
                    <a:pt x="22" y="45"/>
                    <a:pt x="22" y="4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49" name="Freeform 70"/>
            <p:cNvSpPr>
              <a:spLocks noEditPoints="1"/>
            </p:cNvSpPr>
            <p:nvPr/>
          </p:nvSpPr>
          <p:spPr bwMode="auto">
            <a:xfrm>
              <a:off x="5776913" y="2903538"/>
              <a:ext cx="2270125" cy="168275"/>
            </a:xfrm>
            <a:custGeom>
              <a:avLst/>
              <a:gdLst>
                <a:gd name="T0" fmla="*/ 0 w 604"/>
                <a:gd name="T1" fmla="*/ 23 h 45"/>
                <a:gd name="T2" fmla="*/ 22 w 604"/>
                <a:gd name="T3" fmla="*/ 45 h 45"/>
                <a:gd name="T4" fmla="*/ 582 w 604"/>
                <a:gd name="T5" fmla="*/ 45 h 45"/>
                <a:gd name="T6" fmla="*/ 604 w 604"/>
                <a:gd name="T7" fmla="*/ 23 h 45"/>
                <a:gd name="T8" fmla="*/ 582 w 604"/>
                <a:gd name="T9" fmla="*/ 0 h 45"/>
                <a:gd name="T10" fmla="*/ 22 w 604"/>
                <a:gd name="T11" fmla="*/ 0 h 45"/>
                <a:gd name="T12" fmla="*/ 0 w 604"/>
                <a:gd name="T13" fmla="*/ 23 h 45"/>
                <a:gd name="T14" fmla="*/ 0 w 604"/>
                <a:gd name="T15" fmla="*/ 23 h 45"/>
                <a:gd name="T16" fmla="*/ 0 w 604"/>
                <a:gd name="T1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4" h="45">
                  <a:moveTo>
                    <a:pt x="0" y="23"/>
                  </a:moveTo>
                  <a:cubicBezTo>
                    <a:pt x="0" y="35"/>
                    <a:pt x="10" y="45"/>
                    <a:pt x="22" y="45"/>
                  </a:cubicBezTo>
                  <a:cubicBezTo>
                    <a:pt x="582" y="45"/>
                    <a:pt x="582" y="45"/>
                    <a:pt x="582" y="45"/>
                  </a:cubicBezTo>
                  <a:cubicBezTo>
                    <a:pt x="594" y="45"/>
                    <a:pt x="604" y="35"/>
                    <a:pt x="604" y="23"/>
                  </a:cubicBezTo>
                  <a:cubicBezTo>
                    <a:pt x="604" y="11"/>
                    <a:pt x="594" y="0"/>
                    <a:pt x="582" y="0"/>
                  </a:cubicBezTo>
                  <a:cubicBezTo>
                    <a:pt x="22" y="0"/>
                    <a:pt x="22" y="0"/>
                    <a:pt x="22" y="0"/>
                  </a:cubicBezTo>
                  <a:cubicBezTo>
                    <a:pt x="10" y="0"/>
                    <a:pt x="0" y="11"/>
                    <a:pt x="0" y="23"/>
                  </a:cubicBezTo>
                  <a:close/>
                  <a:moveTo>
                    <a:pt x="0" y="23"/>
                  </a:moveTo>
                  <a:cubicBezTo>
                    <a:pt x="0" y="23"/>
                    <a:pt x="0" y="23"/>
                    <a:pt x="0" y="2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0" name="Freeform 71"/>
            <p:cNvSpPr>
              <a:spLocks noEditPoints="1"/>
            </p:cNvSpPr>
            <p:nvPr/>
          </p:nvSpPr>
          <p:spPr bwMode="auto">
            <a:xfrm>
              <a:off x="4144963" y="2903538"/>
              <a:ext cx="1406525" cy="168275"/>
            </a:xfrm>
            <a:custGeom>
              <a:avLst/>
              <a:gdLst>
                <a:gd name="T0" fmla="*/ 0 w 374"/>
                <a:gd name="T1" fmla="*/ 23 h 45"/>
                <a:gd name="T2" fmla="*/ 23 w 374"/>
                <a:gd name="T3" fmla="*/ 45 h 45"/>
                <a:gd name="T4" fmla="*/ 351 w 374"/>
                <a:gd name="T5" fmla="*/ 45 h 45"/>
                <a:gd name="T6" fmla="*/ 374 w 374"/>
                <a:gd name="T7" fmla="*/ 23 h 45"/>
                <a:gd name="T8" fmla="*/ 351 w 374"/>
                <a:gd name="T9" fmla="*/ 0 h 45"/>
                <a:gd name="T10" fmla="*/ 23 w 374"/>
                <a:gd name="T11" fmla="*/ 0 h 45"/>
                <a:gd name="T12" fmla="*/ 0 w 374"/>
                <a:gd name="T13" fmla="*/ 23 h 45"/>
                <a:gd name="T14" fmla="*/ 0 w 374"/>
                <a:gd name="T15" fmla="*/ 23 h 45"/>
                <a:gd name="T16" fmla="*/ 0 w 374"/>
                <a:gd name="T1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 h="45">
                  <a:moveTo>
                    <a:pt x="0" y="23"/>
                  </a:moveTo>
                  <a:cubicBezTo>
                    <a:pt x="0" y="35"/>
                    <a:pt x="10" y="45"/>
                    <a:pt x="23" y="45"/>
                  </a:cubicBezTo>
                  <a:cubicBezTo>
                    <a:pt x="351" y="45"/>
                    <a:pt x="351" y="45"/>
                    <a:pt x="351" y="45"/>
                  </a:cubicBezTo>
                  <a:cubicBezTo>
                    <a:pt x="364" y="45"/>
                    <a:pt x="374" y="35"/>
                    <a:pt x="374" y="23"/>
                  </a:cubicBezTo>
                  <a:cubicBezTo>
                    <a:pt x="374" y="11"/>
                    <a:pt x="364" y="0"/>
                    <a:pt x="351" y="0"/>
                  </a:cubicBezTo>
                  <a:cubicBezTo>
                    <a:pt x="23" y="0"/>
                    <a:pt x="23" y="0"/>
                    <a:pt x="23" y="0"/>
                  </a:cubicBezTo>
                  <a:cubicBezTo>
                    <a:pt x="10" y="0"/>
                    <a:pt x="0" y="11"/>
                    <a:pt x="0" y="23"/>
                  </a:cubicBezTo>
                  <a:close/>
                  <a:moveTo>
                    <a:pt x="0" y="23"/>
                  </a:moveTo>
                  <a:cubicBezTo>
                    <a:pt x="0" y="23"/>
                    <a:pt x="0" y="23"/>
                    <a:pt x="0" y="2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1" name="Freeform 72"/>
            <p:cNvSpPr>
              <a:spLocks noEditPoints="1"/>
            </p:cNvSpPr>
            <p:nvPr/>
          </p:nvSpPr>
          <p:spPr bwMode="auto">
            <a:xfrm>
              <a:off x="5392738" y="3241675"/>
              <a:ext cx="620713" cy="168275"/>
            </a:xfrm>
            <a:custGeom>
              <a:avLst/>
              <a:gdLst>
                <a:gd name="T0" fmla="*/ 0 w 165"/>
                <a:gd name="T1" fmla="*/ 23 h 45"/>
                <a:gd name="T2" fmla="*/ 22 w 165"/>
                <a:gd name="T3" fmla="*/ 45 h 45"/>
                <a:gd name="T4" fmla="*/ 142 w 165"/>
                <a:gd name="T5" fmla="*/ 45 h 45"/>
                <a:gd name="T6" fmla="*/ 165 w 165"/>
                <a:gd name="T7" fmla="*/ 23 h 45"/>
                <a:gd name="T8" fmla="*/ 142 w 165"/>
                <a:gd name="T9" fmla="*/ 0 h 45"/>
                <a:gd name="T10" fmla="*/ 22 w 165"/>
                <a:gd name="T11" fmla="*/ 0 h 45"/>
                <a:gd name="T12" fmla="*/ 0 w 165"/>
                <a:gd name="T13" fmla="*/ 23 h 45"/>
                <a:gd name="T14" fmla="*/ 0 w 165"/>
                <a:gd name="T15" fmla="*/ 23 h 45"/>
                <a:gd name="T16" fmla="*/ 0 w 165"/>
                <a:gd name="T1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45">
                  <a:moveTo>
                    <a:pt x="0" y="23"/>
                  </a:moveTo>
                  <a:cubicBezTo>
                    <a:pt x="0" y="35"/>
                    <a:pt x="10" y="45"/>
                    <a:pt x="22" y="45"/>
                  </a:cubicBezTo>
                  <a:cubicBezTo>
                    <a:pt x="142" y="45"/>
                    <a:pt x="142" y="45"/>
                    <a:pt x="142" y="45"/>
                  </a:cubicBezTo>
                  <a:cubicBezTo>
                    <a:pt x="154" y="45"/>
                    <a:pt x="165" y="35"/>
                    <a:pt x="165" y="23"/>
                  </a:cubicBezTo>
                  <a:cubicBezTo>
                    <a:pt x="165" y="11"/>
                    <a:pt x="154" y="0"/>
                    <a:pt x="142" y="0"/>
                  </a:cubicBezTo>
                  <a:cubicBezTo>
                    <a:pt x="22" y="0"/>
                    <a:pt x="22" y="0"/>
                    <a:pt x="22" y="0"/>
                  </a:cubicBezTo>
                  <a:cubicBezTo>
                    <a:pt x="10" y="0"/>
                    <a:pt x="0" y="11"/>
                    <a:pt x="0" y="23"/>
                  </a:cubicBezTo>
                  <a:close/>
                  <a:moveTo>
                    <a:pt x="0" y="23"/>
                  </a:moveTo>
                  <a:cubicBezTo>
                    <a:pt x="0" y="23"/>
                    <a:pt x="0" y="23"/>
                    <a:pt x="0" y="2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2" name="Freeform 73"/>
            <p:cNvSpPr>
              <a:spLocks noEditPoints="1"/>
            </p:cNvSpPr>
            <p:nvPr/>
          </p:nvSpPr>
          <p:spPr bwMode="auto">
            <a:xfrm>
              <a:off x="4603750" y="3241675"/>
              <a:ext cx="620713" cy="168275"/>
            </a:xfrm>
            <a:custGeom>
              <a:avLst/>
              <a:gdLst>
                <a:gd name="T0" fmla="*/ 22 w 165"/>
                <a:gd name="T1" fmla="*/ 0 h 45"/>
                <a:gd name="T2" fmla="*/ 0 w 165"/>
                <a:gd name="T3" fmla="*/ 23 h 45"/>
                <a:gd name="T4" fmla="*/ 22 w 165"/>
                <a:gd name="T5" fmla="*/ 45 h 45"/>
                <a:gd name="T6" fmla="*/ 142 w 165"/>
                <a:gd name="T7" fmla="*/ 45 h 45"/>
                <a:gd name="T8" fmla="*/ 165 w 165"/>
                <a:gd name="T9" fmla="*/ 23 h 45"/>
                <a:gd name="T10" fmla="*/ 142 w 165"/>
                <a:gd name="T11" fmla="*/ 0 h 45"/>
                <a:gd name="T12" fmla="*/ 22 w 165"/>
                <a:gd name="T13" fmla="*/ 0 h 45"/>
                <a:gd name="T14" fmla="*/ 22 w 165"/>
                <a:gd name="T15" fmla="*/ 0 h 45"/>
                <a:gd name="T16" fmla="*/ 22 w 165"/>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45">
                  <a:moveTo>
                    <a:pt x="22" y="0"/>
                  </a:moveTo>
                  <a:cubicBezTo>
                    <a:pt x="10" y="0"/>
                    <a:pt x="0" y="11"/>
                    <a:pt x="0" y="23"/>
                  </a:cubicBezTo>
                  <a:cubicBezTo>
                    <a:pt x="0" y="35"/>
                    <a:pt x="10" y="45"/>
                    <a:pt x="22" y="45"/>
                  </a:cubicBezTo>
                  <a:cubicBezTo>
                    <a:pt x="142" y="45"/>
                    <a:pt x="142" y="45"/>
                    <a:pt x="142" y="45"/>
                  </a:cubicBezTo>
                  <a:cubicBezTo>
                    <a:pt x="154" y="45"/>
                    <a:pt x="165" y="35"/>
                    <a:pt x="165" y="23"/>
                  </a:cubicBezTo>
                  <a:cubicBezTo>
                    <a:pt x="165" y="11"/>
                    <a:pt x="154" y="0"/>
                    <a:pt x="142" y="0"/>
                  </a:cubicBezTo>
                  <a:lnTo>
                    <a:pt x="22" y="0"/>
                  </a:lnTo>
                  <a:close/>
                  <a:moveTo>
                    <a:pt x="22" y="0"/>
                  </a:moveTo>
                  <a:cubicBezTo>
                    <a:pt x="22" y="0"/>
                    <a:pt x="22" y="0"/>
                    <a:pt x="22"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3" name="Freeform 74"/>
            <p:cNvSpPr>
              <a:spLocks noEditPoints="1"/>
            </p:cNvSpPr>
            <p:nvPr/>
          </p:nvSpPr>
          <p:spPr bwMode="auto">
            <a:xfrm>
              <a:off x="6181725" y="3241675"/>
              <a:ext cx="620713" cy="168275"/>
            </a:xfrm>
            <a:custGeom>
              <a:avLst/>
              <a:gdLst>
                <a:gd name="T0" fmla="*/ 165 w 165"/>
                <a:gd name="T1" fmla="*/ 23 h 45"/>
                <a:gd name="T2" fmla="*/ 142 w 165"/>
                <a:gd name="T3" fmla="*/ 0 h 45"/>
                <a:gd name="T4" fmla="*/ 22 w 165"/>
                <a:gd name="T5" fmla="*/ 0 h 45"/>
                <a:gd name="T6" fmla="*/ 0 w 165"/>
                <a:gd name="T7" fmla="*/ 23 h 45"/>
                <a:gd name="T8" fmla="*/ 22 w 165"/>
                <a:gd name="T9" fmla="*/ 45 h 45"/>
                <a:gd name="T10" fmla="*/ 142 w 165"/>
                <a:gd name="T11" fmla="*/ 45 h 45"/>
                <a:gd name="T12" fmla="*/ 165 w 165"/>
                <a:gd name="T13" fmla="*/ 23 h 45"/>
                <a:gd name="T14" fmla="*/ 165 w 165"/>
                <a:gd name="T15" fmla="*/ 23 h 45"/>
                <a:gd name="T16" fmla="*/ 165 w 165"/>
                <a:gd name="T1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45">
                  <a:moveTo>
                    <a:pt x="165" y="23"/>
                  </a:moveTo>
                  <a:cubicBezTo>
                    <a:pt x="165" y="11"/>
                    <a:pt x="154" y="0"/>
                    <a:pt x="142" y="0"/>
                  </a:cubicBezTo>
                  <a:cubicBezTo>
                    <a:pt x="22" y="0"/>
                    <a:pt x="22" y="0"/>
                    <a:pt x="22" y="0"/>
                  </a:cubicBezTo>
                  <a:cubicBezTo>
                    <a:pt x="10" y="0"/>
                    <a:pt x="0" y="11"/>
                    <a:pt x="0" y="23"/>
                  </a:cubicBezTo>
                  <a:cubicBezTo>
                    <a:pt x="0" y="35"/>
                    <a:pt x="10" y="45"/>
                    <a:pt x="22" y="45"/>
                  </a:cubicBezTo>
                  <a:cubicBezTo>
                    <a:pt x="142" y="45"/>
                    <a:pt x="142" y="45"/>
                    <a:pt x="142" y="45"/>
                  </a:cubicBezTo>
                  <a:cubicBezTo>
                    <a:pt x="154" y="45"/>
                    <a:pt x="165" y="35"/>
                    <a:pt x="165" y="23"/>
                  </a:cubicBezTo>
                  <a:close/>
                  <a:moveTo>
                    <a:pt x="165" y="23"/>
                  </a:moveTo>
                  <a:cubicBezTo>
                    <a:pt x="165" y="23"/>
                    <a:pt x="165" y="23"/>
                    <a:pt x="165" y="2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4" name="Freeform 75"/>
            <p:cNvSpPr>
              <a:spLocks noEditPoints="1"/>
            </p:cNvSpPr>
            <p:nvPr/>
          </p:nvSpPr>
          <p:spPr bwMode="auto">
            <a:xfrm>
              <a:off x="6972300" y="3241675"/>
              <a:ext cx="619125" cy="168275"/>
            </a:xfrm>
            <a:custGeom>
              <a:avLst/>
              <a:gdLst>
                <a:gd name="T0" fmla="*/ 142 w 165"/>
                <a:gd name="T1" fmla="*/ 45 h 45"/>
                <a:gd name="T2" fmla="*/ 165 w 165"/>
                <a:gd name="T3" fmla="*/ 23 h 45"/>
                <a:gd name="T4" fmla="*/ 142 w 165"/>
                <a:gd name="T5" fmla="*/ 0 h 45"/>
                <a:gd name="T6" fmla="*/ 22 w 165"/>
                <a:gd name="T7" fmla="*/ 0 h 45"/>
                <a:gd name="T8" fmla="*/ 0 w 165"/>
                <a:gd name="T9" fmla="*/ 23 h 45"/>
                <a:gd name="T10" fmla="*/ 22 w 165"/>
                <a:gd name="T11" fmla="*/ 45 h 45"/>
                <a:gd name="T12" fmla="*/ 142 w 165"/>
                <a:gd name="T13" fmla="*/ 45 h 45"/>
                <a:gd name="T14" fmla="*/ 142 w 165"/>
                <a:gd name="T15" fmla="*/ 45 h 45"/>
                <a:gd name="T16" fmla="*/ 142 w 165"/>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45">
                  <a:moveTo>
                    <a:pt x="142" y="45"/>
                  </a:moveTo>
                  <a:cubicBezTo>
                    <a:pt x="154" y="45"/>
                    <a:pt x="165" y="35"/>
                    <a:pt x="165" y="23"/>
                  </a:cubicBezTo>
                  <a:cubicBezTo>
                    <a:pt x="165" y="11"/>
                    <a:pt x="154" y="0"/>
                    <a:pt x="142" y="0"/>
                  </a:cubicBezTo>
                  <a:cubicBezTo>
                    <a:pt x="22" y="0"/>
                    <a:pt x="22" y="0"/>
                    <a:pt x="22" y="0"/>
                  </a:cubicBezTo>
                  <a:cubicBezTo>
                    <a:pt x="10" y="0"/>
                    <a:pt x="0" y="11"/>
                    <a:pt x="0" y="23"/>
                  </a:cubicBezTo>
                  <a:cubicBezTo>
                    <a:pt x="0" y="35"/>
                    <a:pt x="10" y="45"/>
                    <a:pt x="22" y="45"/>
                  </a:cubicBezTo>
                  <a:lnTo>
                    <a:pt x="142" y="45"/>
                  </a:lnTo>
                  <a:close/>
                  <a:moveTo>
                    <a:pt x="142" y="45"/>
                  </a:moveTo>
                  <a:cubicBezTo>
                    <a:pt x="142" y="45"/>
                    <a:pt x="142" y="45"/>
                    <a:pt x="142" y="45"/>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5" name="Freeform 76"/>
            <p:cNvSpPr>
              <a:spLocks noEditPoints="1"/>
            </p:cNvSpPr>
            <p:nvPr/>
          </p:nvSpPr>
          <p:spPr bwMode="auto">
            <a:xfrm>
              <a:off x="4144963" y="3587750"/>
              <a:ext cx="1184275" cy="1182688"/>
            </a:xfrm>
            <a:custGeom>
              <a:avLst/>
              <a:gdLst>
                <a:gd name="T0" fmla="*/ 0 w 315"/>
                <a:gd name="T1" fmla="*/ 262 h 315"/>
                <a:gd name="T2" fmla="*/ 53 w 315"/>
                <a:gd name="T3" fmla="*/ 315 h 315"/>
                <a:gd name="T4" fmla="*/ 263 w 315"/>
                <a:gd name="T5" fmla="*/ 315 h 315"/>
                <a:gd name="T6" fmla="*/ 315 w 315"/>
                <a:gd name="T7" fmla="*/ 262 h 315"/>
                <a:gd name="T8" fmla="*/ 315 w 315"/>
                <a:gd name="T9" fmla="*/ 52 h 315"/>
                <a:gd name="T10" fmla="*/ 263 w 315"/>
                <a:gd name="T11" fmla="*/ 0 h 315"/>
                <a:gd name="T12" fmla="*/ 53 w 315"/>
                <a:gd name="T13" fmla="*/ 0 h 315"/>
                <a:gd name="T14" fmla="*/ 0 w 315"/>
                <a:gd name="T15" fmla="*/ 52 h 315"/>
                <a:gd name="T16" fmla="*/ 0 w 315"/>
                <a:gd name="T17" fmla="*/ 262 h 315"/>
                <a:gd name="T18" fmla="*/ 45 w 315"/>
                <a:gd name="T19" fmla="*/ 52 h 315"/>
                <a:gd name="T20" fmla="*/ 53 w 315"/>
                <a:gd name="T21" fmla="*/ 45 h 315"/>
                <a:gd name="T22" fmla="*/ 263 w 315"/>
                <a:gd name="T23" fmla="*/ 45 h 315"/>
                <a:gd name="T24" fmla="*/ 270 w 315"/>
                <a:gd name="T25" fmla="*/ 52 h 315"/>
                <a:gd name="T26" fmla="*/ 270 w 315"/>
                <a:gd name="T27" fmla="*/ 262 h 315"/>
                <a:gd name="T28" fmla="*/ 263 w 315"/>
                <a:gd name="T29" fmla="*/ 270 h 315"/>
                <a:gd name="T30" fmla="*/ 53 w 315"/>
                <a:gd name="T31" fmla="*/ 270 h 315"/>
                <a:gd name="T32" fmla="*/ 45 w 315"/>
                <a:gd name="T33" fmla="*/ 262 h 315"/>
                <a:gd name="T34" fmla="*/ 45 w 315"/>
                <a:gd name="T35" fmla="*/ 52 h 315"/>
                <a:gd name="T36" fmla="*/ 45 w 315"/>
                <a:gd name="T37" fmla="*/ 52 h 315"/>
                <a:gd name="T38" fmla="*/ 45 w 315"/>
                <a:gd name="T39" fmla="*/ 52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5" h="315">
                  <a:moveTo>
                    <a:pt x="0" y="262"/>
                  </a:moveTo>
                  <a:cubicBezTo>
                    <a:pt x="0" y="291"/>
                    <a:pt x="24" y="315"/>
                    <a:pt x="53" y="315"/>
                  </a:cubicBezTo>
                  <a:cubicBezTo>
                    <a:pt x="263" y="315"/>
                    <a:pt x="263" y="315"/>
                    <a:pt x="263" y="315"/>
                  </a:cubicBezTo>
                  <a:cubicBezTo>
                    <a:pt x="291" y="315"/>
                    <a:pt x="315" y="291"/>
                    <a:pt x="315" y="262"/>
                  </a:cubicBezTo>
                  <a:cubicBezTo>
                    <a:pt x="315" y="52"/>
                    <a:pt x="315" y="52"/>
                    <a:pt x="315" y="52"/>
                  </a:cubicBezTo>
                  <a:cubicBezTo>
                    <a:pt x="315" y="24"/>
                    <a:pt x="291" y="0"/>
                    <a:pt x="263" y="0"/>
                  </a:cubicBezTo>
                  <a:cubicBezTo>
                    <a:pt x="53" y="0"/>
                    <a:pt x="53" y="0"/>
                    <a:pt x="53" y="0"/>
                  </a:cubicBezTo>
                  <a:cubicBezTo>
                    <a:pt x="24" y="0"/>
                    <a:pt x="0" y="24"/>
                    <a:pt x="0" y="52"/>
                  </a:cubicBezTo>
                  <a:lnTo>
                    <a:pt x="0" y="262"/>
                  </a:lnTo>
                  <a:close/>
                  <a:moveTo>
                    <a:pt x="45" y="52"/>
                  </a:moveTo>
                  <a:cubicBezTo>
                    <a:pt x="45" y="48"/>
                    <a:pt x="48" y="45"/>
                    <a:pt x="53" y="45"/>
                  </a:cubicBezTo>
                  <a:cubicBezTo>
                    <a:pt x="263" y="45"/>
                    <a:pt x="263" y="45"/>
                    <a:pt x="263" y="45"/>
                  </a:cubicBezTo>
                  <a:cubicBezTo>
                    <a:pt x="267" y="45"/>
                    <a:pt x="270" y="48"/>
                    <a:pt x="270" y="52"/>
                  </a:cubicBezTo>
                  <a:cubicBezTo>
                    <a:pt x="270" y="262"/>
                    <a:pt x="270" y="262"/>
                    <a:pt x="270" y="262"/>
                  </a:cubicBezTo>
                  <a:cubicBezTo>
                    <a:pt x="270" y="267"/>
                    <a:pt x="267" y="270"/>
                    <a:pt x="263" y="270"/>
                  </a:cubicBezTo>
                  <a:cubicBezTo>
                    <a:pt x="53" y="270"/>
                    <a:pt x="53" y="270"/>
                    <a:pt x="53" y="270"/>
                  </a:cubicBezTo>
                  <a:cubicBezTo>
                    <a:pt x="48" y="270"/>
                    <a:pt x="45" y="267"/>
                    <a:pt x="45" y="262"/>
                  </a:cubicBezTo>
                  <a:lnTo>
                    <a:pt x="45" y="52"/>
                  </a:lnTo>
                  <a:close/>
                  <a:moveTo>
                    <a:pt x="45" y="52"/>
                  </a:moveTo>
                  <a:cubicBezTo>
                    <a:pt x="45" y="52"/>
                    <a:pt x="45" y="52"/>
                    <a:pt x="45" y="5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6" name="Freeform 77"/>
            <p:cNvSpPr>
              <a:spLocks noEditPoints="1"/>
            </p:cNvSpPr>
            <p:nvPr/>
          </p:nvSpPr>
          <p:spPr bwMode="auto">
            <a:xfrm>
              <a:off x="5505450" y="3579813"/>
              <a:ext cx="1184275" cy="1184275"/>
            </a:xfrm>
            <a:custGeom>
              <a:avLst/>
              <a:gdLst>
                <a:gd name="T0" fmla="*/ 52 w 315"/>
                <a:gd name="T1" fmla="*/ 0 h 315"/>
                <a:gd name="T2" fmla="*/ 0 w 315"/>
                <a:gd name="T3" fmla="*/ 53 h 315"/>
                <a:gd name="T4" fmla="*/ 0 w 315"/>
                <a:gd name="T5" fmla="*/ 263 h 315"/>
                <a:gd name="T6" fmla="*/ 52 w 315"/>
                <a:gd name="T7" fmla="*/ 315 h 315"/>
                <a:gd name="T8" fmla="*/ 262 w 315"/>
                <a:gd name="T9" fmla="*/ 315 h 315"/>
                <a:gd name="T10" fmla="*/ 315 w 315"/>
                <a:gd name="T11" fmla="*/ 263 h 315"/>
                <a:gd name="T12" fmla="*/ 315 w 315"/>
                <a:gd name="T13" fmla="*/ 53 h 315"/>
                <a:gd name="T14" fmla="*/ 262 w 315"/>
                <a:gd name="T15" fmla="*/ 0 h 315"/>
                <a:gd name="T16" fmla="*/ 52 w 315"/>
                <a:gd name="T17" fmla="*/ 0 h 315"/>
                <a:gd name="T18" fmla="*/ 270 w 315"/>
                <a:gd name="T19" fmla="*/ 53 h 315"/>
                <a:gd name="T20" fmla="*/ 270 w 315"/>
                <a:gd name="T21" fmla="*/ 263 h 315"/>
                <a:gd name="T22" fmla="*/ 262 w 315"/>
                <a:gd name="T23" fmla="*/ 270 h 315"/>
                <a:gd name="T24" fmla="*/ 52 w 315"/>
                <a:gd name="T25" fmla="*/ 270 h 315"/>
                <a:gd name="T26" fmla="*/ 45 w 315"/>
                <a:gd name="T27" fmla="*/ 263 h 315"/>
                <a:gd name="T28" fmla="*/ 45 w 315"/>
                <a:gd name="T29" fmla="*/ 53 h 315"/>
                <a:gd name="T30" fmla="*/ 52 w 315"/>
                <a:gd name="T31" fmla="*/ 45 h 315"/>
                <a:gd name="T32" fmla="*/ 262 w 315"/>
                <a:gd name="T33" fmla="*/ 45 h 315"/>
                <a:gd name="T34" fmla="*/ 270 w 315"/>
                <a:gd name="T35" fmla="*/ 53 h 315"/>
                <a:gd name="T36" fmla="*/ 270 w 315"/>
                <a:gd name="T37" fmla="*/ 53 h 315"/>
                <a:gd name="T38" fmla="*/ 270 w 315"/>
                <a:gd name="T39" fmla="*/ 53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5" h="315">
                  <a:moveTo>
                    <a:pt x="52" y="0"/>
                  </a:moveTo>
                  <a:cubicBezTo>
                    <a:pt x="23" y="0"/>
                    <a:pt x="0" y="24"/>
                    <a:pt x="0" y="53"/>
                  </a:cubicBezTo>
                  <a:cubicBezTo>
                    <a:pt x="0" y="263"/>
                    <a:pt x="0" y="263"/>
                    <a:pt x="0" y="263"/>
                  </a:cubicBezTo>
                  <a:cubicBezTo>
                    <a:pt x="0" y="292"/>
                    <a:pt x="23" y="315"/>
                    <a:pt x="52" y="315"/>
                  </a:cubicBezTo>
                  <a:cubicBezTo>
                    <a:pt x="262" y="315"/>
                    <a:pt x="262" y="315"/>
                    <a:pt x="262" y="315"/>
                  </a:cubicBezTo>
                  <a:cubicBezTo>
                    <a:pt x="291" y="315"/>
                    <a:pt x="315" y="292"/>
                    <a:pt x="315" y="263"/>
                  </a:cubicBezTo>
                  <a:cubicBezTo>
                    <a:pt x="315" y="53"/>
                    <a:pt x="315" y="53"/>
                    <a:pt x="315" y="53"/>
                  </a:cubicBezTo>
                  <a:cubicBezTo>
                    <a:pt x="315" y="24"/>
                    <a:pt x="291" y="0"/>
                    <a:pt x="262" y="0"/>
                  </a:cubicBezTo>
                  <a:lnTo>
                    <a:pt x="52" y="0"/>
                  </a:lnTo>
                  <a:close/>
                  <a:moveTo>
                    <a:pt x="270" y="53"/>
                  </a:moveTo>
                  <a:cubicBezTo>
                    <a:pt x="270" y="263"/>
                    <a:pt x="270" y="263"/>
                    <a:pt x="270" y="263"/>
                  </a:cubicBezTo>
                  <a:cubicBezTo>
                    <a:pt x="270" y="267"/>
                    <a:pt x="266" y="270"/>
                    <a:pt x="262" y="270"/>
                  </a:cubicBezTo>
                  <a:cubicBezTo>
                    <a:pt x="52" y="270"/>
                    <a:pt x="52" y="270"/>
                    <a:pt x="52" y="270"/>
                  </a:cubicBezTo>
                  <a:cubicBezTo>
                    <a:pt x="48" y="270"/>
                    <a:pt x="45" y="267"/>
                    <a:pt x="45" y="263"/>
                  </a:cubicBezTo>
                  <a:cubicBezTo>
                    <a:pt x="45" y="53"/>
                    <a:pt x="45" y="53"/>
                    <a:pt x="45" y="53"/>
                  </a:cubicBezTo>
                  <a:cubicBezTo>
                    <a:pt x="45" y="49"/>
                    <a:pt x="48" y="45"/>
                    <a:pt x="52" y="45"/>
                  </a:cubicBezTo>
                  <a:cubicBezTo>
                    <a:pt x="262" y="45"/>
                    <a:pt x="262" y="45"/>
                    <a:pt x="262" y="45"/>
                  </a:cubicBezTo>
                  <a:cubicBezTo>
                    <a:pt x="266" y="45"/>
                    <a:pt x="270" y="49"/>
                    <a:pt x="270" y="53"/>
                  </a:cubicBezTo>
                  <a:close/>
                  <a:moveTo>
                    <a:pt x="270" y="53"/>
                  </a:moveTo>
                  <a:cubicBezTo>
                    <a:pt x="270" y="53"/>
                    <a:pt x="270" y="53"/>
                    <a:pt x="270" y="53"/>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7" name="Freeform 78"/>
            <p:cNvSpPr>
              <a:spLocks noEditPoints="1"/>
            </p:cNvSpPr>
            <p:nvPr/>
          </p:nvSpPr>
          <p:spPr bwMode="auto">
            <a:xfrm>
              <a:off x="6862763" y="3587750"/>
              <a:ext cx="1184275" cy="1182688"/>
            </a:xfrm>
            <a:custGeom>
              <a:avLst/>
              <a:gdLst>
                <a:gd name="T0" fmla="*/ 23 w 315"/>
                <a:gd name="T1" fmla="*/ 188 h 315"/>
                <a:gd name="T2" fmla="*/ 0 w 315"/>
                <a:gd name="T3" fmla="*/ 211 h 315"/>
                <a:gd name="T4" fmla="*/ 0 w 315"/>
                <a:gd name="T5" fmla="*/ 262 h 315"/>
                <a:gd name="T6" fmla="*/ 53 w 315"/>
                <a:gd name="T7" fmla="*/ 315 h 315"/>
                <a:gd name="T8" fmla="*/ 263 w 315"/>
                <a:gd name="T9" fmla="*/ 315 h 315"/>
                <a:gd name="T10" fmla="*/ 315 w 315"/>
                <a:gd name="T11" fmla="*/ 262 h 315"/>
                <a:gd name="T12" fmla="*/ 315 w 315"/>
                <a:gd name="T13" fmla="*/ 52 h 315"/>
                <a:gd name="T14" fmla="*/ 263 w 315"/>
                <a:gd name="T15" fmla="*/ 0 h 315"/>
                <a:gd name="T16" fmla="*/ 53 w 315"/>
                <a:gd name="T17" fmla="*/ 0 h 315"/>
                <a:gd name="T18" fmla="*/ 0 w 315"/>
                <a:gd name="T19" fmla="*/ 52 h 315"/>
                <a:gd name="T20" fmla="*/ 0 w 315"/>
                <a:gd name="T21" fmla="*/ 106 h 315"/>
                <a:gd name="T22" fmla="*/ 23 w 315"/>
                <a:gd name="T23" fmla="*/ 128 h 315"/>
                <a:gd name="T24" fmla="*/ 45 w 315"/>
                <a:gd name="T25" fmla="*/ 106 h 315"/>
                <a:gd name="T26" fmla="*/ 45 w 315"/>
                <a:gd name="T27" fmla="*/ 52 h 315"/>
                <a:gd name="T28" fmla="*/ 53 w 315"/>
                <a:gd name="T29" fmla="*/ 45 h 315"/>
                <a:gd name="T30" fmla="*/ 263 w 315"/>
                <a:gd name="T31" fmla="*/ 45 h 315"/>
                <a:gd name="T32" fmla="*/ 270 w 315"/>
                <a:gd name="T33" fmla="*/ 52 h 315"/>
                <a:gd name="T34" fmla="*/ 270 w 315"/>
                <a:gd name="T35" fmla="*/ 262 h 315"/>
                <a:gd name="T36" fmla="*/ 263 w 315"/>
                <a:gd name="T37" fmla="*/ 270 h 315"/>
                <a:gd name="T38" fmla="*/ 53 w 315"/>
                <a:gd name="T39" fmla="*/ 270 h 315"/>
                <a:gd name="T40" fmla="*/ 45 w 315"/>
                <a:gd name="T41" fmla="*/ 262 h 315"/>
                <a:gd name="T42" fmla="*/ 45 w 315"/>
                <a:gd name="T43" fmla="*/ 211 h 315"/>
                <a:gd name="T44" fmla="*/ 23 w 315"/>
                <a:gd name="T45" fmla="*/ 188 h 315"/>
                <a:gd name="T46" fmla="*/ 23 w 315"/>
                <a:gd name="T47" fmla="*/ 188 h 315"/>
                <a:gd name="T48" fmla="*/ 23 w 315"/>
                <a:gd name="T49" fmla="*/ 188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15" h="315">
                  <a:moveTo>
                    <a:pt x="23" y="188"/>
                  </a:moveTo>
                  <a:cubicBezTo>
                    <a:pt x="10" y="188"/>
                    <a:pt x="0" y="198"/>
                    <a:pt x="0" y="211"/>
                  </a:cubicBezTo>
                  <a:cubicBezTo>
                    <a:pt x="0" y="262"/>
                    <a:pt x="0" y="262"/>
                    <a:pt x="0" y="262"/>
                  </a:cubicBezTo>
                  <a:cubicBezTo>
                    <a:pt x="0" y="291"/>
                    <a:pt x="24" y="315"/>
                    <a:pt x="53" y="315"/>
                  </a:cubicBezTo>
                  <a:cubicBezTo>
                    <a:pt x="263" y="315"/>
                    <a:pt x="263" y="315"/>
                    <a:pt x="263" y="315"/>
                  </a:cubicBezTo>
                  <a:cubicBezTo>
                    <a:pt x="291" y="315"/>
                    <a:pt x="315" y="291"/>
                    <a:pt x="315" y="262"/>
                  </a:cubicBezTo>
                  <a:cubicBezTo>
                    <a:pt x="315" y="52"/>
                    <a:pt x="315" y="52"/>
                    <a:pt x="315" y="52"/>
                  </a:cubicBezTo>
                  <a:cubicBezTo>
                    <a:pt x="315" y="24"/>
                    <a:pt x="291" y="0"/>
                    <a:pt x="263" y="0"/>
                  </a:cubicBezTo>
                  <a:cubicBezTo>
                    <a:pt x="53" y="0"/>
                    <a:pt x="53" y="0"/>
                    <a:pt x="53" y="0"/>
                  </a:cubicBezTo>
                  <a:cubicBezTo>
                    <a:pt x="24" y="0"/>
                    <a:pt x="0" y="24"/>
                    <a:pt x="0" y="52"/>
                  </a:cubicBezTo>
                  <a:cubicBezTo>
                    <a:pt x="0" y="106"/>
                    <a:pt x="0" y="106"/>
                    <a:pt x="0" y="106"/>
                  </a:cubicBezTo>
                  <a:cubicBezTo>
                    <a:pt x="0" y="118"/>
                    <a:pt x="10" y="128"/>
                    <a:pt x="23" y="128"/>
                  </a:cubicBezTo>
                  <a:cubicBezTo>
                    <a:pt x="35" y="128"/>
                    <a:pt x="45" y="118"/>
                    <a:pt x="45" y="106"/>
                  </a:cubicBezTo>
                  <a:cubicBezTo>
                    <a:pt x="45" y="52"/>
                    <a:pt x="45" y="52"/>
                    <a:pt x="45" y="52"/>
                  </a:cubicBezTo>
                  <a:cubicBezTo>
                    <a:pt x="45" y="48"/>
                    <a:pt x="48" y="45"/>
                    <a:pt x="53" y="45"/>
                  </a:cubicBezTo>
                  <a:cubicBezTo>
                    <a:pt x="263" y="45"/>
                    <a:pt x="263" y="45"/>
                    <a:pt x="263" y="45"/>
                  </a:cubicBezTo>
                  <a:cubicBezTo>
                    <a:pt x="267" y="45"/>
                    <a:pt x="270" y="48"/>
                    <a:pt x="270" y="52"/>
                  </a:cubicBezTo>
                  <a:cubicBezTo>
                    <a:pt x="270" y="262"/>
                    <a:pt x="270" y="262"/>
                    <a:pt x="270" y="262"/>
                  </a:cubicBezTo>
                  <a:cubicBezTo>
                    <a:pt x="270" y="267"/>
                    <a:pt x="267" y="270"/>
                    <a:pt x="263" y="270"/>
                  </a:cubicBezTo>
                  <a:cubicBezTo>
                    <a:pt x="53" y="270"/>
                    <a:pt x="53" y="270"/>
                    <a:pt x="53" y="270"/>
                  </a:cubicBezTo>
                  <a:cubicBezTo>
                    <a:pt x="48" y="270"/>
                    <a:pt x="45" y="267"/>
                    <a:pt x="45" y="262"/>
                  </a:cubicBezTo>
                  <a:cubicBezTo>
                    <a:pt x="45" y="211"/>
                    <a:pt x="45" y="211"/>
                    <a:pt x="45" y="211"/>
                  </a:cubicBezTo>
                  <a:cubicBezTo>
                    <a:pt x="45" y="198"/>
                    <a:pt x="35" y="188"/>
                    <a:pt x="23" y="188"/>
                  </a:cubicBezTo>
                  <a:close/>
                  <a:moveTo>
                    <a:pt x="23" y="188"/>
                  </a:moveTo>
                  <a:cubicBezTo>
                    <a:pt x="23" y="188"/>
                    <a:pt x="23" y="188"/>
                    <a:pt x="23" y="18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8" name="Freeform 79"/>
            <p:cNvSpPr>
              <a:spLocks noEditPoints="1"/>
            </p:cNvSpPr>
            <p:nvPr/>
          </p:nvSpPr>
          <p:spPr bwMode="auto">
            <a:xfrm>
              <a:off x="7516813" y="1906588"/>
              <a:ext cx="168275" cy="169863"/>
            </a:xfrm>
            <a:custGeom>
              <a:avLst/>
              <a:gdLst>
                <a:gd name="T0" fmla="*/ 45 w 45"/>
                <a:gd name="T1" fmla="*/ 22 h 45"/>
                <a:gd name="T2" fmla="*/ 23 w 45"/>
                <a:gd name="T3" fmla="*/ 45 h 45"/>
                <a:gd name="T4" fmla="*/ 0 w 45"/>
                <a:gd name="T5" fmla="*/ 22 h 45"/>
                <a:gd name="T6" fmla="*/ 23 w 45"/>
                <a:gd name="T7" fmla="*/ 0 h 45"/>
                <a:gd name="T8" fmla="*/ 45 w 45"/>
                <a:gd name="T9" fmla="*/ 22 h 45"/>
                <a:gd name="T10" fmla="*/ 45 w 45"/>
                <a:gd name="T11" fmla="*/ 22 h 45"/>
                <a:gd name="T12" fmla="*/ 45 w 45"/>
                <a:gd name="T13" fmla="*/ 22 h 45"/>
              </a:gdLst>
              <a:ahLst/>
              <a:cxnLst>
                <a:cxn ang="0">
                  <a:pos x="T0" y="T1"/>
                </a:cxn>
                <a:cxn ang="0">
                  <a:pos x="T2" y="T3"/>
                </a:cxn>
                <a:cxn ang="0">
                  <a:pos x="T4" y="T5"/>
                </a:cxn>
                <a:cxn ang="0">
                  <a:pos x="T6" y="T7"/>
                </a:cxn>
                <a:cxn ang="0">
                  <a:pos x="T8" y="T9"/>
                </a:cxn>
                <a:cxn ang="0">
                  <a:pos x="T10" y="T11"/>
                </a:cxn>
                <a:cxn ang="0">
                  <a:pos x="T12" y="T13"/>
                </a:cxn>
              </a:cxnLst>
              <a:rect l="0" t="0" r="r" b="b"/>
              <a:pathLst>
                <a:path w="45" h="45">
                  <a:moveTo>
                    <a:pt x="45" y="22"/>
                  </a:moveTo>
                  <a:cubicBezTo>
                    <a:pt x="45" y="35"/>
                    <a:pt x="35" y="45"/>
                    <a:pt x="23" y="45"/>
                  </a:cubicBezTo>
                  <a:cubicBezTo>
                    <a:pt x="10" y="45"/>
                    <a:pt x="0" y="35"/>
                    <a:pt x="0" y="22"/>
                  </a:cubicBezTo>
                  <a:cubicBezTo>
                    <a:pt x="0" y="10"/>
                    <a:pt x="10" y="0"/>
                    <a:pt x="23" y="0"/>
                  </a:cubicBezTo>
                  <a:cubicBezTo>
                    <a:pt x="35" y="0"/>
                    <a:pt x="45" y="10"/>
                    <a:pt x="45" y="22"/>
                  </a:cubicBezTo>
                  <a:close/>
                  <a:moveTo>
                    <a:pt x="45" y="22"/>
                  </a:moveTo>
                  <a:cubicBezTo>
                    <a:pt x="45" y="22"/>
                    <a:pt x="45" y="22"/>
                    <a:pt x="45" y="2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59" name="Freeform 80"/>
            <p:cNvSpPr>
              <a:spLocks noEditPoints="1"/>
            </p:cNvSpPr>
            <p:nvPr/>
          </p:nvSpPr>
          <p:spPr bwMode="auto">
            <a:xfrm>
              <a:off x="7459663" y="1230313"/>
              <a:ext cx="169863" cy="169863"/>
            </a:xfrm>
            <a:custGeom>
              <a:avLst/>
              <a:gdLst>
                <a:gd name="T0" fmla="*/ 45 w 45"/>
                <a:gd name="T1" fmla="*/ 22 h 45"/>
                <a:gd name="T2" fmla="*/ 23 w 45"/>
                <a:gd name="T3" fmla="*/ 45 h 45"/>
                <a:gd name="T4" fmla="*/ 0 w 45"/>
                <a:gd name="T5" fmla="*/ 22 h 45"/>
                <a:gd name="T6" fmla="*/ 23 w 45"/>
                <a:gd name="T7" fmla="*/ 0 h 45"/>
                <a:gd name="T8" fmla="*/ 45 w 45"/>
                <a:gd name="T9" fmla="*/ 22 h 45"/>
                <a:gd name="T10" fmla="*/ 45 w 45"/>
                <a:gd name="T11" fmla="*/ 22 h 45"/>
                <a:gd name="T12" fmla="*/ 45 w 45"/>
                <a:gd name="T13" fmla="*/ 22 h 45"/>
              </a:gdLst>
              <a:ahLst/>
              <a:cxnLst>
                <a:cxn ang="0">
                  <a:pos x="T0" y="T1"/>
                </a:cxn>
                <a:cxn ang="0">
                  <a:pos x="T2" y="T3"/>
                </a:cxn>
                <a:cxn ang="0">
                  <a:pos x="T4" y="T5"/>
                </a:cxn>
                <a:cxn ang="0">
                  <a:pos x="T6" y="T7"/>
                </a:cxn>
                <a:cxn ang="0">
                  <a:pos x="T8" y="T9"/>
                </a:cxn>
                <a:cxn ang="0">
                  <a:pos x="T10" y="T11"/>
                </a:cxn>
                <a:cxn ang="0">
                  <a:pos x="T12" y="T13"/>
                </a:cxn>
              </a:cxnLst>
              <a:rect l="0" t="0" r="r" b="b"/>
              <a:pathLst>
                <a:path w="45" h="45">
                  <a:moveTo>
                    <a:pt x="45" y="22"/>
                  </a:moveTo>
                  <a:cubicBezTo>
                    <a:pt x="45" y="35"/>
                    <a:pt x="35" y="45"/>
                    <a:pt x="23" y="45"/>
                  </a:cubicBezTo>
                  <a:cubicBezTo>
                    <a:pt x="10" y="45"/>
                    <a:pt x="0" y="35"/>
                    <a:pt x="0" y="22"/>
                  </a:cubicBezTo>
                  <a:cubicBezTo>
                    <a:pt x="0" y="10"/>
                    <a:pt x="10" y="0"/>
                    <a:pt x="23" y="0"/>
                  </a:cubicBezTo>
                  <a:cubicBezTo>
                    <a:pt x="35" y="0"/>
                    <a:pt x="45" y="10"/>
                    <a:pt x="45" y="22"/>
                  </a:cubicBezTo>
                  <a:close/>
                  <a:moveTo>
                    <a:pt x="45" y="22"/>
                  </a:moveTo>
                  <a:cubicBezTo>
                    <a:pt x="45" y="22"/>
                    <a:pt x="45" y="22"/>
                    <a:pt x="45" y="2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0" name="Freeform 81"/>
            <p:cNvSpPr>
              <a:spLocks noEditPoints="1"/>
            </p:cNvSpPr>
            <p:nvPr/>
          </p:nvSpPr>
          <p:spPr bwMode="auto">
            <a:xfrm>
              <a:off x="7797800" y="1230313"/>
              <a:ext cx="169863" cy="169863"/>
            </a:xfrm>
            <a:custGeom>
              <a:avLst/>
              <a:gdLst>
                <a:gd name="T0" fmla="*/ 45 w 45"/>
                <a:gd name="T1" fmla="*/ 22 h 45"/>
                <a:gd name="T2" fmla="*/ 23 w 45"/>
                <a:gd name="T3" fmla="*/ 45 h 45"/>
                <a:gd name="T4" fmla="*/ 0 w 45"/>
                <a:gd name="T5" fmla="*/ 22 h 45"/>
                <a:gd name="T6" fmla="*/ 23 w 45"/>
                <a:gd name="T7" fmla="*/ 0 h 45"/>
                <a:gd name="T8" fmla="*/ 45 w 45"/>
                <a:gd name="T9" fmla="*/ 22 h 45"/>
                <a:gd name="T10" fmla="*/ 45 w 45"/>
                <a:gd name="T11" fmla="*/ 22 h 45"/>
                <a:gd name="T12" fmla="*/ 45 w 45"/>
                <a:gd name="T13" fmla="*/ 22 h 45"/>
              </a:gdLst>
              <a:ahLst/>
              <a:cxnLst>
                <a:cxn ang="0">
                  <a:pos x="T0" y="T1"/>
                </a:cxn>
                <a:cxn ang="0">
                  <a:pos x="T2" y="T3"/>
                </a:cxn>
                <a:cxn ang="0">
                  <a:pos x="T4" y="T5"/>
                </a:cxn>
                <a:cxn ang="0">
                  <a:pos x="T6" y="T7"/>
                </a:cxn>
                <a:cxn ang="0">
                  <a:pos x="T8" y="T9"/>
                </a:cxn>
                <a:cxn ang="0">
                  <a:pos x="T10" y="T11"/>
                </a:cxn>
                <a:cxn ang="0">
                  <a:pos x="T12" y="T13"/>
                </a:cxn>
              </a:cxnLst>
              <a:rect l="0" t="0" r="r" b="b"/>
              <a:pathLst>
                <a:path w="45" h="45">
                  <a:moveTo>
                    <a:pt x="45" y="22"/>
                  </a:moveTo>
                  <a:cubicBezTo>
                    <a:pt x="45" y="35"/>
                    <a:pt x="35" y="45"/>
                    <a:pt x="23" y="45"/>
                  </a:cubicBezTo>
                  <a:cubicBezTo>
                    <a:pt x="10" y="45"/>
                    <a:pt x="0" y="35"/>
                    <a:pt x="0" y="22"/>
                  </a:cubicBezTo>
                  <a:cubicBezTo>
                    <a:pt x="0" y="10"/>
                    <a:pt x="10" y="0"/>
                    <a:pt x="23" y="0"/>
                  </a:cubicBezTo>
                  <a:cubicBezTo>
                    <a:pt x="35" y="0"/>
                    <a:pt x="45" y="10"/>
                    <a:pt x="45" y="22"/>
                  </a:cubicBezTo>
                  <a:close/>
                  <a:moveTo>
                    <a:pt x="45" y="22"/>
                  </a:moveTo>
                  <a:cubicBezTo>
                    <a:pt x="45" y="22"/>
                    <a:pt x="45" y="22"/>
                    <a:pt x="45" y="2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1" name="Freeform 82"/>
            <p:cNvSpPr>
              <a:spLocks noEditPoints="1"/>
            </p:cNvSpPr>
            <p:nvPr/>
          </p:nvSpPr>
          <p:spPr bwMode="auto">
            <a:xfrm>
              <a:off x="8135938" y="1230313"/>
              <a:ext cx="169863" cy="169863"/>
            </a:xfrm>
            <a:custGeom>
              <a:avLst/>
              <a:gdLst>
                <a:gd name="T0" fmla="*/ 45 w 45"/>
                <a:gd name="T1" fmla="*/ 22 h 45"/>
                <a:gd name="T2" fmla="*/ 23 w 45"/>
                <a:gd name="T3" fmla="*/ 45 h 45"/>
                <a:gd name="T4" fmla="*/ 0 w 45"/>
                <a:gd name="T5" fmla="*/ 22 h 45"/>
                <a:gd name="T6" fmla="*/ 23 w 45"/>
                <a:gd name="T7" fmla="*/ 0 h 45"/>
                <a:gd name="T8" fmla="*/ 45 w 45"/>
                <a:gd name="T9" fmla="*/ 22 h 45"/>
                <a:gd name="T10" fmla="*/ 45 w 45"/>
                <a:gd name="T11" fmla="*/ 22 h 45"/>
                <a:gd name="T12" fmla="*/ 45 w 45"/>
                <a:gd name="T13" fmla="*/ 22 h 45"/>
              </a:gdLst>
              <a:ahLst/>
              <a:cxnLst>
                <a:cxn ang="0">
                  <a:pos x="T0" y="T1"/>
                </a:cxn>
                <a:cxn ang="0">
                  <a:pos x="T2" y="T3"/>
                </a:cxn>
                <a:cxn ang="0">
                  <a:pos x="T4" y="T5"/>
                </a:cxn>
                <a:cxn ang="0">
                  <a:pos x="T6" y="T7"/>
                </a:cxn>
                <a:cxn ang="0">
                  <a:pos x="T8" y="T9"/>
                </a:cxn>
                <a:cxn ang="0">
                  <a:pos x="T10" y="T11"/>
                </a:cxn>
                <a:cxn ang="0">
                  <a:pos x="T12" y="T13"/>
                </a:cxn>
              </a:cxnLst>
              <a:rect l="0" t="0" r="r" b="b"/>
              <a:pathLst>
                <a:path w="45" h="45">
                  <a:moveTo>
                    <a:pt x="45" y="22"/>
                  </a:moveTo>
                  <a:cubicBezTo>
                    <a:pt x="45" y="35"/>
                    <a:pt x="35" y="45"/>
                    <a:pt x="23" y="45"/>
                  </a:cubicBezTo>
                  <a:cubicBezTo>
                    <a:pt x="10" y="45"/>
                    <a:pt x="0" y="35"/>
                    <a:pt x="0" y="22"/>
                  </a:cubicBezTo>
                  <a:cubicBezTo>
                    <a:pt x="0" y="10"/>
                    <a:pt x="10" y="0"/>
                    <a:pt x="23" y="0"/>
                  </a:cubicBezTo>
                  <a:cubicBezTo>
                    <a:pt x="35" y="0"/>
                    <a:pt x="45" y="10"/>
                    <a:pt x="45" y="22"/>
                  </a:cubicBezTo>
                  <a:close/>
                  <a:moveTo>
                    <a:pt x="45" y="22"/>
                  </a:moveTo>
                  <a:cubicBezTo>
                    <a:pt x="45" y="22"/>
                    <a:pt x="45" y="22"/>
                    <a:pt x="45" y="2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2" name="Freeform 83"/>
            <p:cNvSpPr>
              <a:spLocks noEditPoints="1"/>
            </p:cNvSpPr>
            <p:nvPr/>
          </p:nvSpPr>
          <p:spPr bwMode="auto">
            <a:xfrm>
              <a:off x="8474075" y="1230313"/>
              <a:ext cx="169863" cy="169863"/>
            </a:xfrm>
            <a:custGeom>
              <a:avLst/>
              <a:gdLst>
                <a:gd name="T0" fmla="*/ 45 w 45"/>
                <a:gd name="T1" fmla="*/ 22 h 45"/>
                <a:gd name="T2" fmla="*/ 23 w 45"/>
                <a:gd name="T3" fmla="*/ 45 h 45"/>
                <a:gd name="T4" fmla="*/ 0 w 45"/>
                <a:gd name="T5" fmla="*/ 22 h 45"/>
                <a:gd name="T6" fmla="*/ 23 w 45"/>
                <a:gd name="T7" fmla="*/ 0 h 45"/>
                <a:gd name="T8" fmla="*/ 45 w 45"/>
                <a:gd name="T9" fmla="*/ 22 h 45"/>
                <a:gd name="T10" fmla="*/ 45 w 45"/>
                <a:gd name="T11" fmla="*/ 22 h 45"/>
                <a:gd name="T12" fmla="*/ 45 w 45"/>
                <a:gd name="T13" fmla="*/ 22 h 45"/>
              </a:gdLst>
              <a:ahLst/>
              <a:cxnLst>
                <a:cxn ang="0">
                  <a:pos x="T0" y="T1"/>
                </a:cxn>
                <a:cxn ang="0">
                  <a:pos x="T2" y="T3"/>
                </a:cxn>
                <a:cxn ang="0">
                  <a:pos x="T4" y="T5"/>
                </a:cxn>
                <a:cxn ang="0">
                  <a:pos x="T6" y="T7"/>
                </a:cxn>
                <a:cxn ang="0">
                  <a:pos x="T8" y="T9"/>
                </a:cxn>
                <a:cxn ang="0">
                  <a:pos x="T10" y="T11"/>
                </a:cxn>
                <a:cxn ang="0">
                  <a:pos x="T12" y="T13"/>
                </a:cxn>
              </a:cxnLst>
              <a:rect l="0" t="0" r="r" b="b"/>
              <a:pathLst>
                <a:path w="45" h="45">
                  <a:moveTo>
                    <a:pt x="45" y="22"/>
                  </a:moveTo>
                  <a:cubicBezTo>
                    <a:pt x="45" y="35"/>
                    <a:pt x="35" y="45"/>
                    <a:pt x="23" y="45"/>
                  </a:cubicBezTo>
                  <a:cubicBezTo>
                    <a:pt x="10" y="45"/>
                    <a:pt x="0" y="35"/>
                    <a:pt x="0" y="22"/>
                  </a:cubicBezTo>
                  <a:cubicBezTo>
                    <a:pt x="0" y="10"/>
                    <a:pt x="10" y="0"/>
                    <a:pt x="23" y="0"/>
                  </a:cubicBezTo>
                  <a:cubicBezTo>
                    <a:pt x="35" y="0"/>
                    <a:pt x="45" y="10"/>
                    <a:pt x="45" y="22"/>
                  </a:cubicBezTo>
                  <a:close/>
                  <a:moveTo>
                    <a:pt x="45" y="22"/>
                  </a:moveTo>
                  <a:cubicBezTo>
                    <a:pt x="45" y="22"/>
                    <a:pt x="45" y="22"/>
                    <a:pt x="45" y="22"/>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
        <p:nvSpPr>
          <p:cNvPr id="164"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5</a:t>
            </a:fld>
            <a:endParaRPr lang="en-IN"/>
          </a:p>
        </p:txBody>
      </p:sp>
    </p:spTree>
    <p:extLst>
      <p:ext uri="{BB962C8B-B14F-4D97-AF65-F5344CB8AC3E}">
        <p14:creationId xmlns:p14="http://schemas.microsoft.com/office/powerpoint/2010/main" val="75671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1085681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169"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Data Set</a:t>
            </a:r>
            <a:endParaRPr lang="en-US" sz="2800" dirty="0">
              <a:latin typeface="Verdana" panose="020B0604030504040204" pitchFamily="34" charset="0"/>
              <a:ea typeface="Verdana" panose="020B0604030504040204" pitchFamily="34" charset="0"/>
            </a:endParaRPr>
          </a:p>
        </p:txBody>
      </p:sp>
      <p:pic>
        <p:nvPicPr>
          <p:cNvPr id="2" name="Picture 1"/>
          <p:cNvPicPr>
            <a:picLocks noChangeAspect="1"/>
          </p:cNvPicPr>
          <p:nvPr/>
        </p:nvPicPr>
        <p:blipFill rotWithShape="1">
          <a:blip r:embed="rId6" cstate="print">
            <a:extLst>
              <a:ext uri="{28A0092B-C50C-407E-A947-70E740481C1C}">
                <a14:useLocalDpi xmlns:a14="http://schemas.microsoft.com/office/drawing/2010/main" val="0"/>
              </a:ext>
            </a:extLst>
          </a:blip>
          <a:srcRect t="15321" b="10233"/>
          <a:stretch/>
        </p:blipFill>
        <p:spPr>
          <a:xfrm>
            <a:off x="0" y="1901371"/>
            <a:ext cx="12192000" cy="4247777"/>
          </a:xfrm>
          <a:prstGeom prst="rect">
            <a:avLst/>
          </a:prstGeom>
        </p:spPr>
      </p:pic>
      <p:sp>
        <p:nvSpPr>
          <p:cNvPr id="80" name="Freeform 79"/>
          <p:cNvSpPr>
            <a:spLocks/>
          </p:cNvSpPr>
          <p:nvPr/>
        </p:nvSpPr>
        <p:spPr bwMode="auto">
          <a:xfrm flipH="1">
            <a:off x="0" y="1901371"/>
            <a:ext cx="5704327" cy="4247777"/>
          </a:xfrm>
          <a:custGeom>
            <a:avLst/>
            <a:gdLst>
              <a:gd name="connsiteX0" fmla="*/ 5704327 w 5704327"/>
              <a:gd name="connsiteY0" fmla="*/ 0 h 4247777"/>
              <a:gd name="connsiteX1" fmla="*/ 2442083 w 5704327"/>
              <a:gd name="connsiteY1" fmla="*/ 0 h 4247777"/>
              <a:gd name="connsiteX2" fmla="*/ 0 w 5704327"/>
              <a:gd name="connsiteY2" fmla="*/ 4247777 h 4247777"/>
              <a:gd name="connsiteX3" fmla="*/ 5704327 w 5704327"/>
              <a:gd name="connsiteY3" fmla="*/ 4247777 h 4247777"/>
            </a:gdLst>
            <a:ahLst/>
            <a:cxnLst>
              <a:cxn ang="0">
                <a:pos x="connsiteX0" y="connsiteY0"/>
              </a:cxn>
              <a:cxn ang="0">
                <a:pos x="connsiteX1" y="connsiteY1"/>
              </a:cxn>
              <a:cxn ang="0">
                <a:pos x="connsiteX2" y="connsiteY2"/>
              </a:cxn>
              <a:cxn ang="0">
                <a:pos x="connsiteX3" y="connsiteY3"/>
              </a:cxn>
            </a:cxnLst>
            <a:rect l="l" t="t" r="r" b="b"/>
            <a:pathLst>
              <a:path w="5704327" h="4247777">
                <a:moveTo>
                  <a:pt x="5704327" y="0"/>
                </a:moveTo>
                <a:lnTo>
                  <a:pt x="2442083" y="0"/>
                </a:lnTo>
                <a:lnTo>
                  <a:pt x="0" y="4247777"/>
                </a:lnTo>
                <a:lnTo>
                  <a:pt x="5704327" y="4247777"/>
                </a:lnTo>
                <a:close/>
              </a:path>
            </a:pathLst>
          </a:custGeom>
          <a:solidFill>
            <a:srgbClr val="EF0302">
              <a:alpha val="69000"/>
            </a:srgbClr>
          </a:solidFill>
          <a:ln>
            <a:noFill/>
          </a:ln>
        </p:spPr>
        <p:txBody>
          <a:bodyPr vert="horz" wrap="square" lIns="91440" tIns="45720" rIns="91440" bIns="45720" numCol="1" anchor="t" anchorCtr="0" compatLnSpc="1">
            <a:prstTxWarp prst="textNoShape">
              <a:avLst/>
            </a:prstTxWarp>
          </a:bodyPr>
          <a:lstStyle/>
          <a:p>
            <a:endParaRPr lang="en-IN"/>
          </a:p>
        </p:txBody>
      </p:sp>
      <p:sp>
        <p:nvSpPr>
          <p:cNvPr id="82" name="Title 1">
            <a:extLst>
              <a:ext uri="{FF2B5EF4-FFF2-40B4-BE49-F238E27FC236}">
                <a16:creationId xmlns:a16="http://schemas.microsoft.com/office/drawing/2014/main" id="{112E7886-E94F-417E-B73B-962AC9FA0C72}"/>
              </a:ext>
            </a:extLst>
          </p:cNvPr>
          <p:cNvSpPr txBox="1">
            <a:spLocks/>
          </p:cNvSpPr>
          <p:nvPr/>
        </p:nvSpPr>
        <p:spPr>
          <a:xfrm>
            <a:off x="379411" y="3066952"/>
            <a:ext cx="3544889" cy="2154436"/>
          </a:xfrm>
          <a:prstGeom prst="rect">
            <a:avLst/>
          </a:prstGeom>
        </p:spPr>
        <p:txBody>
          <a:bodyPr vert="horz" wrap="square" lIns="0" tIns="0" rIns="0" bIns="0" rtlCol="0" anchor="ctr" anchorCtr="0">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US" sz="2000" dirty="0">
                <a:solidFill>
                  <a:schemeClr val="bg1"/>
                </a:solidFill>
                <a:latin typeface="Verdana" panose="020B0604030504040204" pitchFamily="34" charset="0"/>
                <a:ea typeface="Verdana" panose="020B0604030504040204" pitchFamily="34" charset="0"/>
              </a:rPr>
              <a:t>Pandas, </a:t>
            </a:r>
            <a:r>
              <a:rPr lang="en-US" sz="2000" dirty="0" err="1">
                <a:solidFill>
                  <a:schemeClr val="bg1"/>
                </a:solidFill>
                <a:latin typeface="Verdana" panose="020B0604030504040204" pitchFamily="34" charset="0"/>
                <a:ea typeface="Verdana" panose="020B0604030504040204" pitchFamily="34" charset="0"/>
              </a:rPr>
              <a:t>datareader</a:t>
            </a:r>
            <a:r>
              <a:rPr lang="en-US" sz="2000" dirty="0">
                <a:solidFill>
                  <a:schemeClr val="bg1"/>
                </a:solidFill>
                <a:latin typeface="Verdana" panose="020B0604030504040204" pitchFamily="34" charset="0"/>
                <a:ea typeface="Verdana" panose="020B0604030504040204" pitchFamily="34" charset="0"/>
              </a:rPr>
              <a:t> from </a:t>
            </a:r>
            <a:r>
              <a:rPr lang="en-US" sz="2000" dirty="0" err="1">
                <a:solidFill>
                  <a:schemeClr val="bg1"/>
                </a:solidFill>
                <a:latin typeface="Verdana" panose="020B0604030504040204" pitchFamily="34" charset="0"/>
                <a:ea typeface="Verdana" panose="020B0604030504040204" pitchFamily="34" charset="0"/>
              </a:rPr>
              <a:t>web.Get_data_yahoo</a:t>
            </a:r>
            <a:endParaRPr lang="en-US" sz="2000" dirty="0">
              <a:solidFill>
                <a:schemeClr val="bg1"/>
              </a:solidFill>
              <a:latin typeface="Verdana" panose="020B0604030504040204" pitchFamily="34" charset="0"/>
              <a:ea typeface="Verdana" panose="020B0604030504040204" pitchFamily="34" charset="0"/>
            </a:endParaRPr>
          </a:p>
          <a:p>
            <a:pPr algn="l">
              <a:lnSpc>
                <a:spcPct val="100000"/>
              </a:lnSpc>
            </a:pPr>
            <a:endParaRPr lang="en-US" sz="2000" dirty="0">
              <a:solidFill>
                <a:schemeClr val="bg1"/>
              </a:solidFill>
              <a:latin typeface="Verdana" panose="020B0604030504040204" pitchFamily="34" charset="0"/>
              <a:ea typeface="Verdana" panose="020B0604030504040204" pitchFamily="34" charset="0"/>
            </a:endParaRPr>
          </a:p>
          <a:p>
            <a:pPr algn="l">
              <a:lnSpc>
                <a:spcPct val="100000"/>
              </a:lnSpc>
            </a:pPr>
            <a:r>
              <a:rPr lang="en-US" sz="2000" dirty="0">
                <a:solidFill>
                  <a:schemeClr val="bg1"/>
                </a:solidFill>
                <a:latin typeface="Verdana" panose="020B0604030504040204" pitchFamily="34" charset="0"/>
                <a:ea typeface="Verdana" panose="020B0604030504040204" pitchFamily="34" charset="0"/>
              </a:rPr>
              <a:t>Stock Price (CSV) : </a:t>
            </a:r>
            <a:r>
              <a:rPr lang="en-US" sz="2000" dirty="0">
                <a:solidFill>
                  <a:schemeClr val="bg1"/>
                </a:solidFill>
                <a:latin typeface="Verdana" panose="020B0604030504040204" pitchFamily="34" charset="0"/>
                <a:ea typeface="Verdana" panose="020B0604030504040204" pitchFamily="34" charset="0"/>
                <a:hlinkClick r:id="rId7"/>
              </a:rPr>
              <a:t>https://www.kaggle.com/</a:t>
            </a:r>
            <a:endParaRPr lang="en-US" sz="2000" dirty="0">
              <a:solidFill>
                <a:schemeClr val="bg1"/>
              </a:solidFill>
              <a:latin typeface="Verdana" panose="020B0604030504040204" pitchFamily="34" charset="0"/>
              <a:ea typeface="Verdana" panose="020B0604030504040204" pitchFamily="34" charset="0"/>
            </a:endParaRPr>
          </a:p>
          <a:p>
            <a:pPr algn="l">
              <a:lnSpc>
                <a:spcPct val="100000"/>
              </a:lnSpc>
            </a:pPr>
            <a:endParaRPr lang="en-US" sz="2000" dirty="0">
              <a:solidFill>
                <a:schemeClr val="bg1"/>
              </a:solidFill>
              <a:latin typeface="Verdana" panose="020B0604030504040204" pitchFamily="34" charset="0"/>
              <a:ea typeface="Verdana" panose="020B0604030504040204" pitchFamily="34" charset="0"/>
            </a:endParaRPr>
          </a:p>
          <a:p>
            <a:pPr algn="l">
              <a:lnSpc>
                <a:spcPct val="100000"/>
              </a:lnSpc>
            </a:pPr>
            <a:r>
              <a:rPr lang="en-US" sz="2000" dirty="0">
                <a:solidFill>
                  <a:schemeClr val="bg1"/>
                </a:solidFill>
                <a:latin typeface="Verdana" panose="020B0604030504040204" pitchFamily="34" charset="0"/>
                <a:ea typeface="Verdana" panose="020B0604030504040204" pitchFamily="34" charset="0"/>
              </a:rPr>
              <a:t>Platform: </a:t>
            </a:r>
            <a:r>
              <a:rPr lang="en-US" sz="2000" dirty="0" err="1">
                <a:solidFill>
                  <a:schemeClr val="bg1"/>
                </a:solidFill>
                <a:latin typeface="Verdana" panose="020B0604030504040204" pitchFamily="34" charset="0"/>
                <a:ea typeface="Verdana" panose="020B0604030504040204" pitchFamily="34" charset="0"/>
              </a:rPr>
              <a:t>Jupyter</a:t>
            </a:r>
            <a:r>
              <a:rPr lang="en-US" sz="2000" dirty="0">
                <a:solidFill>
                  <a:schemeClr val="bg1"/>
                </a:solidFill>
                <a:latin typeface="Verdana" panose="020B0604030504040204" pitchFamily="34" charset="0"/>
                <a:ea typeface="Verdana" panose="020B0604030504040204" pitchFamily="34" charset="0"/>
              </a:rPr>
              <a:t> Notebook</a:t>
            </a:r>
          </a:p>
        </p:txBody>
      </p:sp>
      <p:sp>
        <p:nvSpPr>
          <p:cNvPr id="84"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6</a:t>
            </a:fld>
            <a:endParaRPr lang="en-IN"/>
          </a:p>
        </p:txBody>
      </p:sp>
    </p:spTree>
    <p:extLst>
      <p:ext uri="{BB962C8B-B14F-4D97-AF65-F5344CB8AC3E}">
        <p14:creationId xmlns:p14="http://schemas.microsoft.com/office/powerpoint/2010/main" val="19009037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214110850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193"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Goals</a:t>
            </a:r>
            <a:endParaRPr lang="en-US" sz="2800" dirty="0">
              <a:latin typeface="Verdana" panose="020B0604030504040204" pitchFamily="34" charset="0"/>
              <a:ea typeface="Verdana" panose="020B0604030504040204" pitchFamily="34" charset="0"/>
            </a:endParaRPr>
          </a:p>
        </p:txBody>
      </p:sp>
      <p:sp>
        <p:nvSpPr>
          <p:cNvPr id="6" name="AutoShape 3"/>
          <p:cNvSpPr>
            <a:spLocks noChangeAspect="1" noChangeArrowheads="1" noTextEdit="1"/>
          </p:cNvSpPr>
          <p:nvPr/>
        </p:nvSpPr>
        <p:spPr bwMode="auto">
          <a:xfrm>
            <a:off x="379412" y="1739563"/>
            <a:ext cx="7437521" cy="4762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7" name="Freeform 5"/>
          <p:cNvSpPr>
            <a:spLocks/>
          </p:cNvSpPr>
          <p:nvPr/>
        </p:nvSpPr>
        <p:spPr bwMode="auto">
          <a:xfrm>
            <a:off x="381617" y="1739563"/>
            <a:ext cx="6150894" cy="4762837"/>
          </a:xfrm>
          <a:custGeom>
            <a:avLst/>
            <a:gdLst>
              <a:gd name="T0" fmla="*/ 0 w 5579"/>
              <a:gd name="T1" fmla="*/ 0 h 4320"/>
              <a:gd name="T2" fmla="*/ 0 w 5579"/>
              <a:gd name="T3" fmla="*/ 4320 h 4320"/>
              <a:gd name="T4" fmla="*/ 3126 w 5579"/>
              <a:gd name="T5" fmla="*/ 4320 h 4320"/>
              <a:gd name="T6" fmla="*/ 5579 w 5579"/>
              <a:gd name="T7" fmla="*/ 0 h 4320"/>
              <a:gd name="T8" fmla="*/ 0 w 5579"/>
              <a:gd name="T9" fmla="*/ 0 h 4320"/>
            </a:gdLst>
            <a:ahLst/>
            <a:cxnLst>
              <a:cxn ang="0">
                <a:pos x="T0" y="T1"/>
              </a:cxn>
              <a:cxn ang="0">
                <a:pos x="T2" y="T3"/>
              </a:cxn>
              <a:cxn ang="0">
                <a:pos x="T4" y="T5"/>
              </a:cxn>
              <a:cxn ang="0">
                <a:pos x="T6" y="T7"/>
              </a:cxn>
              <a:cxn ang="0">
                <a:pos x="T8" y="T9"/>
              </a:cxn>
            </a:cxnLst>
            <a:rect l="0" t="0" r="r" b="b"/>
            <a:pathLst>
              <a:path w="5579" h="4320">
                <a:moveTo>
                  <a:pt x="0" y="0"/>
                </a:moveTo>
                <a:lnTo>
                  <a:pt x="0" y="4320"/>
                </a:lnTo>
                <a:lnTo>
                  <a:pt x="3126" y="4320"/>
                </a:lnTo>
                <a:lnTo>
                  <a:pt x="5579" y="0"/>
                </a:lnTo>
                <a:lnTo>
                  <a:pt x="0" y="0"/>
                </a:lnTo>
                <a:close/>
              </a:path>
            </a:pathLst>
          </a:custGeom>
          <a:blipFill>
            <a:blip r:embed="rId6"/>
            <a:srcRect/>
            <a:stretch>
              <a:fillRect l="-7145" r="-7145"/>
            </a:stretch>
          </a:blipFill>
          <a:ln>
            <a:noFill/>
          </a:ln>
        </p:spPr>
        <p:txBody>
          <a:bodyPr vert="horz" wrap="square" lIns="91440" tIns="45720" rIns="91440" bIns="45720" numCol="1" anchor="t" anchorCtr="0" compatLnSpc="1">
            <a:prstTxWarp prst="textNoShape">
              <a:avLst/>
            </a:prstTxWarp>
          </a:bodyPr>
          <a:lstStyle/>
          <a:p>
            <a:endParaRPr lang="en-IN"/>
          </a:p>
        </p:txBody>
      </p:sp>
      <p:sp>
        <p:nvSpPr>
          <p:cNvPr id="8" name="Freeform 6"/>
          <p:cNvSpPr>
            <a:spLocks/>
          </p:cNvSpPr>
          <p:nvPr/>
        </p:nvSpPr>
        <p:spPr bwMode="auto">
          <a:xfrm>
            <a:off x="4211731" y="1739563"/>
            <a:ext cx="3250195" cy="4762837"/>
          </a:xfrm>
          <a:custGeom>
            <a:avLst/>
            <a:gdLst>
              <a:gd name="T0" fmla="*/ 2948 w 2948"/>
              <a:gd name="T1" fmla="*/ 4320 h 4320"/>
              <a:gd name="T2" fmla="*/ 2948 w 2948"/>
              <a:gd name="T3" fmla="*/ 0 h 4320"/>
              <a:gd name="T4" fmla="*/ 2453 w 2948"/>
              <a:gd name="T5" fmla="*/ 0 h 4320"/>
              <a:gd name="T6" fmla="*/ 0 w 2948"/>
              <a:gd name="T7" fmla="*/ 4320 h 4320"/>
              <a:gd name="T8" fmla="*/ 2948 w 2948"/>
              <a:gd name="T9" fmla="*/ 4320 h 4320"/>
            </a:gdLst>
            <a:ahLst/>
            <a:cxnLst>
              <a:cxn ang="0">
                <a:pos x="T0" y="T1"/>
              </a:cxn>
              <a:cxn ang="0">
                <a:pos x="T2" y="T3"/>
              </a:cxn>
              <a:cxn ang="0">
                <a:pos x="T4" y="T5"/>
              </a:cxn>
              <a:cxn ang="0">
                <a:pos x="T6" y="T7"/>
              </a:cxn>
              <a:cxn ang="0">
                <a:pos x="T8" y="T9"/>
              </a:cxn>
            </a:cxnLst>
            <a:rect l="0" t="0" r="r" b="b"/>
            <a:pathLst>
              <a:path w="2948" h="4320">
                <a:moveTo>
                  <a:pt x="2948" y="4320"/>
                </a:moveTo>
                <a:lnTo>
                  <a:pt x="2948" y="0"/>
                </a:lnTo>
                <a:lnTo>
                  <a:pt x="2453" y="0"/>
                </a:lnTo>
                <a:lnTo>
                  <a:pt x="0" y="4320"/>
                </a:lnTo>
                <a:lnTo>
                  <a:pt x="2948" y="4320"/>
                </a:ln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 name="Freeform 32"/>
          <p:cNvSpPr/>
          <p:nvPr/>
        </p:nvSpPr>
        <p:spPr>
          <a:xfrm>
            <a:off x="7968432" y="1993447"/>
            <a:ext cx="3982268" cy="553998"/>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defTabSz="800100">
              <a:spcBef>
                <a:spcPct val="0"/>
              </a:spcBef>
              <a:spcAft>
                <a:spcPct val="35000"/>
              </a:spcAft>
            </a:pPr>
            <a:r>
              <a:rPr lang="en-US" dirty="0">
                <a:solidFill>
                  <a:schemeClr val="tx1"/>
                </a:solidFill>
                <a:latin typeface="Verdana" panose="020B0604030504040204" pitchFamily="34" charset="0"/>
                <a:ea typeface="Verdana" panose="020B0604030504040204" pitchFamily="34" charset="0"/>
                <a:cs typeface="Times New Roman" panose="02020603050405020304" pitchFamily="18" charset="0"/>
              </a:rPr>
              <a:t>Explore stock prices for past </a:t>
            </a:r>
            <a:br>
              <a:rPr lang="en-US"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dirty="0">
                <a:solidFill>
                  <a:schemeClr val="tx1"/>
                </a:solidFill>
                <a:latin typeface="Verdana" panose="020B0604030504040204" pitchFamily="34" charset="0"/>
                <a:ea typeface="Verdana" panose="020B0604030504040204" pitchFamily="34" charset="0"/>
                <a:cs typeface="Times New Roman" panose="02020603050405020304" pitchFamily="18" charset="0"/>
              </a:rPr>
              <a:t>10 years Period from data sources</a:t>
            </a:r>
          </a:p>
        </p:txBody>
      </p:sp>
      <p:sp>
        <p:nvSpPr>
          <p:cNvPr id="34" name="Freeform 33"/>
          <p:cNvSpPr/>
          <p:nvPr/>
        </p:nvSpPr>
        <p:spPr>
          <a:xfrm>
            <a:off x="7968432" y="3198297"/>
            <a:ext cx="3982268" cy="553998"/>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defTabSz="800100">
              <a:spcBef>
                <a:spcPct val="0"/>
              </a:spcBef>
              <a:spcAft>
                <a:spcPct val="35000"/>
              </a:spcAft>
            </a:pPr>
            <a:r>
              <a:rPr lang="en-US" dirty="0">
                <a:solidFill>
                  <a:schemeClr val="tx1"/>
                </a:solidFill>
                <a:latin typeface="Verdana" panose="020B0604030504040204" pitchFamily="34" charset="0"/>
                <a:ea typeface="Verdana" panose="020B0604030504040204" pitchFamily="34" charset="0"/>
                <a:cs typeface="Times New Roman" panose="02020603050405020304" pitchFamily="18" charset="0"/>
              </a:rPr>
              <a:t>Implement basic model using linear regression</a:t>
            </a:r>
          </a:p>
        </p:txBody>
      </p:sp>
      <p:sp>
        <p:nvSpPr>
          <p:cNvPr id="35" name="Freeform 34"/>
          <p:cNvSpPr/>
          <p:nvPr/>
        </p:nvSpPr>
        <p:spPr>
          <a:xfrm>
            <a:off x="7968432" y="4403147"/>
            <a:ext cx="3982268" cy="553998"/>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defTabSz="800100">
              <a:spcBef>
                <a:spcPct val="0"/>
              </a:spcBef>
              <a:spcAft>
                <a:spcPct val="35000"/>
              </a:spcAft>
            </a:pPr>
            <a:r>
              <a:rPr lang="en-US" dirty="0">
                <a:solidFill>
                  <a:schemeClr val="tx1"/>
                </a:solidFill>
                <a:latin typeface="Verdana" panose="020B0604030504040204" pitchFamily="34" charset="0"/>
                <a:ea typeface="Verdana" panose="020B0604030504040204" pitchFamily="34" charset="0"/>
                <a:cs typeface="Times New Roman" panose="02020603050405020304" pitchFamily="18" charset="0"/>
              </a:rPr>
              <a:t>Implement LSTM using </a:t>
            </a:r>
            <a:br>
              <a:rPr lang="en-US"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dirty="0" err="1">
                <a:solidFill>
                  <a:schemeClr val="tx1"/>
                </a:solidFill>
                <a:latin typeface="Verdana" panose="020B0604030504040204" pitchFamily="34" charset="0"/>
                <a:ea typeface="Verdana" panose="020B0604030504040204" pitchFamily="34" charset="0"/>
                <a:cs typeface="Times New Roman" panose="02020603050405020304" pitchFamily="18" charset="0"/>
              </a:rPr>
              <a:t>Keras</a:t>
            </a:r>
            <a:r>
              <a:rPr lang="en-US" dirty="0">
                <a:solidFill>
                  <a:schemeClr val="tx1"/>
                </a:solidFill>
                <a:latin typeface="Verdana" panose="020B0604030504040204" pitchFamily="34" charset="0"/>
                <a:ea typeface="Verdana" panose="020B0604030504040204" pitchFamily="34" charset="0"/>
                <a:cs typeface="Times New Roman" panose="02020603050405020304" pitchFamily="18" charset="0"/>
              </a:rPr>
              <a:t> library</a:t>
            </a:r>
          </a:p>
        </p:txBody>
      </p:sp>
      <p:sp>
        <p:nvSpPr>
          <p:cNvPr id="36" name="Freeform 35"/>
          <p:cNvSpPr/>
          <p:nvPr/>
        </p:nvSpPr>
        <p:spPr>
          <a:xfrm>
            <a:off x="7968432" y="5607996"/>
            <a:ext cx="3982268" cy="553998"/>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ctr" anchorCtr="0">
            <a:spAutoFit/>
          </a:bodyPr>
          <a:lstStyle/>
          <a:p>
            <a:pPr lvl="0" defTabSz="800100">
              <a:spcBef>
                <a:spcPct val="0"/>
              </a:spcBef>
              <a:spcAft>
                <a:spcPct val="35000"/>
              </a:spcAft>
            </a:pPr>
            <a:r>
              <a:rPr lang="en-US" dirty="0">
                <a:solidFill>
                  <a:schemeClr val="tx1"/>
                </a:solidFill>
                <a:latin typeface="Verdana" panose="020B0604030504040204" pitchFamily="34" charset="0"/>
                <a:ea typeface="Verdana" panose="020B0604030504040204" pitchFamily="34" charset="0"/>
                <a:cs typeface="Times New Roman" panose="02020603050405020304" pitchFamily="18" charset="0"/>
              </a:rPr>
              <a:t>Compare the results and submit the report</a:t>
            </a:r>
          </a:p>
        </p:txBody>
      </p:sp>
      <p:sp>
        <p:nvSpPr>
          <p:cNvPr id="13" name="Oval 7"/>
          <p:cNvSpPr>
            <a:spLocks noChangeArrowheads="1"/>
          </p:cNvSpPr>
          <p:nvPr/>
        </p:nvSpPr>
        <p:spPr bwMode="auto">
          <a:xfrm>
            <a:off x="7108021" y="1973295"/>
            <a:ext cx="708913" cy="711118"/>
          </a:xfrm>
          <a:prstGeom prst="ellipse">
            <a:avLst/>
          </a:pr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14" name="Oval 8"/>
          <p:cNvSpPr>
            <a:spLocks noChangeArrowheads="1"/>
          </p:cNvSpPr>
          <p:nvPr/>
        </p:nvSpPr>
        <p:spPr bwMode="auto">
          <a:xfrm>
            <a:off x="7108021" y="3160697"/>
            <a:ext cx="708913" cy="708913"/>
          </a:xfrm>
          <a:prstGeom prst="ellipse">
            <a:avLst/>
          </a:pr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15" name="Oval 9"/>
          <p:cNvSpPr>
            <a:spLocks noChangeArrowheads="1"/>
          </p:cNvSpPr>
          <p:nvPr/>
        </p:nvSpPr>
        <p:spPr bwMode="auto">
          <a:xfrm>
            <a:off x="7108021" y="4344791"/>
            <a:ext cx="708913" cy="710016"/>
          </a:xfrm>
          <a:prstGeom prst="ellipse">
            <a:avLst/>
          </a:pr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17" name="Oval 10"/>
          <p:cNvSpPr>
            <a:spLocks noChangeArrowheads="1"/>
          </p:cNvSpPr>
          <p:nvPr/>
        </p:nvSpPr>
        <p:spPr bwMode="auto">
          <a:xfrm>
            <a:off x="7108021" y="5529987"/>
            <a:ext cx="708913" cy="710016"/>
          </a:xfrm>
          <a:prstGeom prst="ellipse">
            <a:avLst/>
          </a:prstGeom>
          <a:solidFill>
            <a:srgbClr val="E82127"/>
          </a:solidFill>
          <a:ln>
            <a:noFill/>
          </a:ln>
        </p:spPr>
        <p:txBody>
          <a:bodyPr vert="horz" wrap="square" lIns="91440" tIns="45720" rIns="91440" bIns="45720" numCol="1" anchor="t" anchorCtr="0" compatLnSpc="1">
            <a:prstTxWarp prst="textNoShape">
              <a:avLst/>
            </a:prstTxWarp>
          </a:bodyPr>
          <a:lstStyle/>
          <a:p>
            <a:endParaRPr lang="en-IN"/>
          </a:p>
        </p:txBody>
      </p:sp>
      <p:sp>
        <p:nvSpPr>
          <p:cNvPr id="18" name="Freeform 11"/>
          <p:cNvSpPr>
            <a:spLocks/>
          </p:cNvSpPr>
          <p:nvPr/>
        </p:nvSpPr>
        <p:spPr bwMode="auto">
          <a:xfrm>
            <a:off x="7458618" y="2196002"/>
            <a:ext cx="116866" cy="235937"/>
          </a:xfrm>
          <a:custGeom>
            <a:avLst/>
            <a:gdLst>
              <a:gd name="T0" fmla="*/ 73 w 106"/>
              <a:gd name="T1" fmla="*/ 108 h 214"/>
              <a:gd name="T2" fmla="*/ 0 w 106"/>
              <a:gd name="T3" fmla="*/ 182 h 214"/>
              <a:gd name="T4" fmla="*/ 0 w 106"/>
              <a:gd name="T5" fmla="*/ 214 h 214"/>
              <a:gd name="T6" fmla="*/ 106 w 106"/>
              <a:gd name="T7" fmla="*/ 108 h 214"/>
              <a:gd name="T8" fmla="*/ 0 w 106"/>
              <a:gd name="T9" fmla="*/ 0 h 214"/>
              <a:gd name="T10" fmla="*/ 0 w 106"/>
              <a:gd name="T11" fmla="*/ 33 h 214"/>
              <a:gd name="T12" fmla="*/ 73 w 106"/>
              <a:gd name="T13" fmla="*/ 108 h 214"/>
            </a:gdLst>
            <a:ahLst/>
            <a:cxnLst>
              <a:cxn ang="0">
                <a:pos x="T0" y="T1"/>
              </a:cxn>
              <a:cxn ang="0">
                <a:pos x="T2" y="T3"/>
              </a:cxn>
              <a:cxn ang="0">
                <a:pos x="T4" y="T5"/>
              </a:cxn>
              <a:cxn ang="0">
                <a:pos x="T6" y="T7"/>
              </a:cxn>
              <a:cxn ang="0">
                <a:pos x="T8" y="T9"/>
              </a:cxn>
              <a:cxn ang="0">
                <a:pos x="T10" y="T11"/>
              </a:cxn>
              <a:cxn ang="0">
                <a:pos x="T12" y="T13"/>
              </a:cxn>
            </a:cxnLst>
            <a:rect l="0" t="0" r="r" b="b"/>
            <a:pathLst>
              <a:path w="106" h="214">
                <a:moveTo>
                  <a:pt x="73" y="108"/>
                </a:moveTo>
                <a:lnTo>
                  <a:pt x="0" y="182"/>
                </a:lnTo>
                <a:lnTo>
                  <a:pt x="0" y="214"/>
                </a:lnTo>
                <a:lnTo>
                  <a:pt x="106" y="108"/>
                </a:lnTo>
                <a:lnTo>
                  <a:pt x="0" y="0"/>
                </a:lnTo>
                <a:lnTo>
                  <a:pt x="0" y="33"/>
                </a:lnTo>
                <a:lnTo>
                  <a:pt x="73" y="108"/>
                </a:ln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9" name="Rectangle 12"/>
          <p:cNvSpPr>
            <a:spLocks noChangeArrowheads="1"/>
          </p:cNvSpPr>
          <p:nvPr/>
        </p:nvSpPr>
        <p:spPr bwMode="auto">
          <a:xfrm>
            <a:off x="7458618" y="2302945"/>
            <a:ext cx="80483" cy="25358"/>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0" name="Rectangle 13"/>
          <p:cNvSpPr>
            <a:spLocks noChangeArrowheads="1"/>
          </p:cNvSpPr>
          <p:nvPr/>
        </p:nvSpPr>
        <p:spPr bwMode="auto">
          <a:xfrm>
            <a:off x="7349470" y="2302945"/>
            <a:ext cx="81586" cy="25358"/>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1" name="Freeform 14"/>
          <p:cNvSpPr>
            <a:spLocks/>
          </p:cNvSpPr>
          <p:nvPr/>
        </p:nvSpPr>
        <p:spPr bwMode="auto">
          <a:xfrm>
            <a:off x="7458618" y="3395531"/>
            <a:ext cx="116866" cy="235937"/>
          </a:xfrm>
          <a:custGeom>
            <a:avLst/>
            <a:gdLst>
              <a:gd name="T0" fmla="*/ 73 w 106"/>
              <a:gd name="T1" fmla="*/ 108 h 214"/>
              <a:gd name="T2" fmla="*/ 0 w 106"/>
              <a:gd name="T3" fmla="*/ 182 h 214"/>
              <a:gd name="T4" fmla="*/ 0 w 106"/>
              <a:gd name="T5" fmla="*/ 214 h 214"/>
              <a:gd name="T6" fmla="*/ 106 w 106"/>
              <a:gd name="T7" fmla="*/ 108 h 214"/>
              <a:gd name="T8" fmla="*/ 0 w 106"/>
              <a:gd name="T9" fmla="*/ 0 h 214"/>
              <a:gd name="T10" fmla="*/ 0 w 106"/>
              <a:gd name="T11" fmla="*/ 33 h 214"/>
              <a:gd name="T12" fmla="*/ 73 w 106"/>
              <a:gd name="T13" fmla="*/ 108 h 214"/>
            </a:gdLst>
            <a:ahLst/>
            <a:cxnLst>
              <a:cxn ang="0">
                <a:pos x="T0" y="T1"/>
              </a:cxn>
              <a:cxn ang="0">
                <a:pos x="T2" y="T3"/>
              </a:cxn>
              <a:cxn ang="0">
                <a:pos x="T4" y="T5"/>
              </a:cxn>
              <a:cxn ang="0">
                <a:pos x="T6" y="T7"/>
              </a:cxn>
              <a:cxn ang="0">
                <a:pos x="T8" y="T9"/>
              </a:cxn>
              <a:cxn ang="0">
                <a:pos x="T10" y="T11"/>
              </a:cxn>
              <a:cxn ang="0">
                <a:pos x="T12" y="T13"/>
              </a:cxn>
            </a:cxnLst>
            <a:rect l="0" t="0" r="r" b="b"/>
            <a:pathLst>
              <a:path w="106" h="214">
                <a:moveTo>
                  <a:pt x="73" y="108"/>
                </a:moveTo>
                <a:lnTo>
                  <a:pt x="0" y="182"/>
                </a:lnTo>
                <a:lnTo>
                  <a:pt x="0" y="214"/>
                </a:lnTo>
                <a:lnTo>
                  <a:pt x="106" y="108"/>
                </a:lnTo>
                <a:lnTo>
                  <a:pt x="0" y="0"/>
                </a:lnTo>
                <a:lnTo>
                  <a:pt x="0" y="33"/>
                </a:lnTo>
                <a:lnTo>
                  <a:pt x="73" y="108"/>
                </a:ln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 name="Rectangle 15"/>
          <p:cNvSpPr>
            <a:spLocks noChangeArrowheads="1"/>
          </p:cNvSpPr>
          <p:nvPr/>
        </p:nvSpPr>
        <p:spPr bwMode="auto">
          <a:xfrm>
            <a:off x="7458618" y="3502475"/>
            <a:ext cx="80483" cy="25358"/>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 name="Rectangle 16"/>
          <p:cNvSpPr>
            <a:spLocks noChangeArrowheads="1"/>
          </p:cNvSpPr>
          <p:nvPr/>
        </p:nvSpPr>
        <p:spPr bwMode="auto">
          <a:xfrm>
            <a:off x="7349470" y="3502475"/>
            <a:ext cx="81586" cy="25358"/>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 name="Freeform 17"/>
          <p:cNvSpPr>
            <a:spLocks/>
          </p:cNvSpPr>
          <p:nvPr/>
        </p:nvSpPr>
        <p:spPr bwMode="auto">
          <a:xfrm>
            <a:off x="7458618" y="4580728"/>
            <a:ext cx="116866" cy="235937"/>
          </a:xfrm>
          <a:custGeom>
            <a:avLst/>
            <a:gdLst>
              <a:gd name="T0" fmla="*/ 73 w 106"/>
              <a:gd name="T1" fmla="*/ 108 h 214"/>
              <a:gd name="T2" fmla="*/ 0 w 106"/>
              <a:gd name="T3" fmla="*/ 182 h 214"/>
              <a:gd name="T4" fmla="*/ 0 w 106"/>
              <a:gd name="T5" fmla="*/ 214 h 214"/>
              <a:gd name="T6" fmla="*/ 106 w 106"/>
              <a:gd name="T7" fmla="*/ 108 h 214"/>
              <a:gd name="T8" fmla="*/ 0 w 106"/>
              <a:gd name="T9" fmla="*/ 0 h 214"/>
              <a:gd name="T10" fmla="*/ 0 w 106"/>
              <a:gd name="T11" fmla="*/ 32 h 214"/>
              <a:gd name="T12" fmla="*/ 73 w 106"/>
              <a:gd name="T13" fmla="*/ 108 h 214"/>
            </a:gdLst>
            <a:ahLst/>
            <a:cxnLst>
              <a:cxn ang="0">
                <a:pos x="T0" y="T1"/>
              </a:cxn>
              <a:cxn ang="0">
                <a:pos x="T2" y="T3"/>
              </a:cxn>
              <a:cxn ang="0">
                <a:pos x="T4" y="T5"/>
              </a:cxn>
              <a:cxn ang="0">
                <a:pos x="T6" y="T7"/>
              </a:cxn>
              <a:cxn ang="0">
                <a:pos x="T8" y="T9"/>
              </a:cxn>
              <a:cxn ang="0">
                <a:pos x="T10" y="T11"/>
              </a:cxn>
              <a:cxn ang="0">
                <a:pos x="T12" y="T13"/>
              </a:cxn>
            </a:cxnLst>
            <a:rect l="0" t="0" r="r" b="b"/>
            <a:pathLst>
              <a:path w="106" h="214">
                <a:moveTo>
                  <a:pt x="73" y="108"/>
                </a:moveTo>
                <a:lnTo>
                  <a:pt x="0" y="182"/>
                </a:lnTo>
                <a:lnTo>
                  <a:pt x="0" y="214"/>
                </a:lnTo>
                <a:lnTo>
                  <a:pt x="106" y="108"/>
                </a:lnTo>
                <a:lnTo>
                  <a:pt x="0" y="0"/>
                </a:lnTo>
                <a:lnTo>
                  <a:pt x="0" y="32"/>
                </a:lnTo>
                <a:lnTo>
                  <a:pt x="73" y="108"/>
                </a:ln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 name="Rectangle 18"/>
          <p:cNvSpPr>
            <a:spLocks noChangeArrowheads="1"/>
          </p:cNvSpPr>
          <p:nvPr/>
        </p:nvSpPr>
        <p:spPr bwMode="auto">
          <a:xfrm>
            <a:off x="7458618" y="4687671"/>
            <a:ext cx="80483" cy="24255"/>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 name="Rectangle 19"/>
          <p:cNvSpPr>
            <a:spLocks noChangeArrowheads="1"/>
          </p:cNvSpPr>
          <p:nvPr/>
        </p:nvSpPr>
        <p:spPr bwMode="auto">
          <a:xfrm>
            <a:off x="7349470" y="4687671"/>
            <a:ext cx="81586" cy="24255"/>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 name="Freeform 20"/>
          <p:cNvSpPr>
            <a:spLocks/>
          </p:cNvSpPr>
          <p:nvPr/>
        </p:nvSpPr>
        <p:spPr bwMode="auto">
          <a:xfrm>
            <a:off x="7458618" y="5768129"/>
            <a:ext cx="116866" cy="233732"/>
          </a:xfrm>
          <a:custGeom>
            <a:avLst/>
            <a:gdLst>
              <a:gd name="T0" fmla="*/ 73 w 106"/>
              <a:gd name="T1" fmla="*/ 106 h 212"/>
              <a:gd name="T2" fmla="*/ 0 w 106"/>
              <a:gd name="T3" fmla="*/ 180 h 212"/>
              <a:gd name="T4" fmla="*/ 0 w 106"/>
              <a:gd name="T5" fmla="*/ 212 h 212"/>
              <a:gd name="T6" fmla="*/ 106 w 106"/>
              <a:gd name="T7" fmla="*/ 106 h 212"/>
              <a:gd name="T8" fmla="*/ 0 w 106"/>
              <a:gd name="T9" fmla="*/ 0 h 212"/>
              <a:gd name="T10" fmla="*/ 0 w 106"/>
              <a:gd name="T11" fmla="*/ 32 h 212"/>
              <a:gd name="T12" fmla="*/ 73 w 106"/>
              <a:gd name="T13" fmla="*/ 106 h 212"/>
            </a:gdLst>
            <a:ahLst/>
            <a:cxnLst>
              <a:cxn ang="0">
                <a:pos x="T0" y="T1"/>
              </a:cxn>
              <a:cxn ang="0">
                <a:pos x="T2" y="T3"/>
              </a:cxn>
              <a:cxn ang="0">
                <a:pos x="T4" y="T5"/>
              </a:cxn>
              <a:cxn ang="0">
                <a:pos x="T6" y="T7"/>
              </a:cxn>
              <a:cxn ang="0">
                <a:pos x="T8" y="T9"/>
              </a:cxn>
              <a:cxn ang="0">
                <a:pos x="T10" y="T11"/>
              </a:cxn>
              <a:cxn ang="0">
                <a:pos x="T12" y="T13"/>
              </a:cxn>
            </a:cxnLst>
            <a:rect l="0" t="0" r="r" b="b"/>
            <a:pathLst>
              <a:path w="106" h="212">
                <a:moveTo>
                  <a:pt x="73" y="106"/>
                </a:moveTo>
                <a:lnTo>
                  <a:pt x="0" y="180"/>
                </a:lnTo>
                <a:lnTo>
                  <a:pt x="0" y="212"/>
                </a:lnTo>
                <a:lnTo>
                  <a:pt x="106" y="106"/>
                </a:lnTo>
                <a:lnTo>
                  <a:pt x="0" y="0"/>
                </a:lnTo>
                <a:lnTo>
                  <a:pt x="0" y="32"/>
                </a:lnTo>
                <a:lnTo>
                  <a:pt x="73" y="106"/>
                </a:ln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8" name="Rectangle 21"/>
          <p:cNvSpPr>
            <a:spLocks noChangeArrowheads="1"/>
          </p:cNvSpPr>
          <p:nvPr/>
        </p:nvSpPr>
        <p:spPr bwMode="auto">
          <a:xfrm>
            <a:off x="7458618" y="5872868"/>
            <a:ext cx="80483" cy="24255"/>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9" name="Rectangle 22"/>
          <p:cNvSpPr>
            <a:spLocks noChangeArrowheads="1"/>
          </p:cNvSpPr>
          <p:nvPr/>
        </p:nvSpPr>
        <p:spPr bwMode="auto">
          <a:xfrm>
            <a:off x="7349470" y="5872868"/>
            <a:ext cx="81586" cy="24255"/>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7</a:t>
            </a:fld>
            <a:endParaRPr lang="en-IN"/>
          </a:p>
        </p:txBody>
      </p:sp>
    </p:spTree>
    <p:extLst>
      <p:ext uri="{BB962C8B-B14F-4D97-AF65-F5344CB8AC3E}">
        <p14:creationId xmlns:p14="http://schemas.microsoft.com/office/powerpoint/2010/main" val="3766427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212227288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217" name="think-cell Slide" r:id="rId4" imgW="359" imgH="360" progId="TCLayout.ActiveDocument.1">
                  <p:embed/>
                </p:oleObj>
              </mc:Choice>
              <mc:Fallback>
                <p:oleObj name="think-cell Slide" r:id="rId4" imgW="359" imgH="360"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6" name="Title 1">
            <a:extLst>
              <a:ext uri="{FF2B5EF4-FFF2-40B4-BE49-F238E27FC236}">
                <a16:creationId xmlns:a16="http://schemas.microsoft.com/office/drawing/2014/main" id="{112E7886-E94F-417E-B73B-962AC9FA0C72}"/>
              </a:ext>
            </a:extLst>
          </p:cNvPr>
          <p:cNvSpPr>
            <a:spLocks noGrp="1"/>
          </p:cNvSpPr>
          <p:nvPr>
            <p:ph type="ctrTitle"/>
          </p:nvPr>
        </p:nvSpPr>
        <p:spPr>
          <a:xfrm>
            <a:off x="379411" y="436225"/>
            <a:ext cx="6983413" cy="430887"/>
          </a:xfrm>
        </p:spPr>
        <p:txBody>
          <a:bodyPr vert="horz" lIns="0" tIns="0" rIns="0" bIns="0" anchor="ctr" anchorCtr="0">
            <a:spAutoFit/>
          </a:bodyPr>
          <a:lstStyle/>
          <a:p>
            <a:pPr algn="l">
              <a:lnSpc>
                <a:spcPct val="100000"/>
              </a:lnSpc>
            </a:pPr>
            <a:r>
              <a:rPr lang="en-US" sz="2800" b="1" dirty="0">
                <a:latin typeface="Verdana" panose="020B0604030504040204" pitchFamily="34" charset="0"/>
                <a:ea typeface="Verdana" panose="020B0604030504040204" pitchFamily="34" charset="0"/>
              </a:rPr>
              <a:t>Structure of Data</a:t>
            </a:r>
            <a:endParaRPr lang="en-US" sz="2800" dirty="0">
              <a:latin typeface="Verdana" panose="020B0604030504040204" pitchFamily="34" charset="0"/>
              <a:ea typeface="Verdana" panose="020B0604030504040204" pitchFamily="34" charset="0"/>
            </a:endParaRPr>
          </a:p>
        </p:txBody>
      </p:sp>
      <p:pic>
        <p:nvPicPr>
          <p:cNvPr id="119" name="Picture 118"/>
          <p:cNvPicPr>
            <a:picLocks noChangeAspect="1"/>
          </p:cNvPicPr>
          <p:nvPr/>
        </p:nvPicPr>
        <p:blipFill rotWithShape="1">
          <a:blip r:embed="rId6" cstate="print">
            <a:extLst>
              <a:ext uri="{28A0092B-C50C-407E-A947-70E740481C1C}">
                <a14:useLocalDpi xmlns:a14="http://schemas.microsoft.com/office/drawing/2010/main" val="0"/>
              </a:ext>
            </a:extLst>
          </a:blip>
          <a:srcRect t="3668" b="14600"/>
          <a:stretch/>
        </p:blipFill>
        <p:spPr>
          <a:xfrm>
            <a:off x="7504113" y="1303338"/>
            <a:ext cx="4687887" cy="5554662"/>
          </a:xfrm>
          <a:prstGeom prst="rect">
            <a:avLst/>
          </a:prstGeom>
        </p:spPr>
      </p:pic>
      <p:sp>
        <p:nvSpPr>
          <p:cNvPr id="120" name="Rectangle 119"/>
          <p:cNvSpPr/>
          <p:nvPr/>
        </p:nvSpPr>
        <p:spPr>
          <a:xfrm>
            <a:off x="379411" y="2295525"/>
            <a:ext cx="7124702" cy="1400175"/>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r>
              <a:rPr lang="en-US" sz="2000" spc="-10" dirty="0">
                <a:solidFill>
                  <a:schemeClr val="bg1"/>
                </a:solidFill>
                <a:latin typeface="Verdana" panose="020B0604030504040204" pitchFamily="34" charset="0"/>
                <a:ea typeface="Verdana" panose="020B0604030504040204" pitchFamily="34" charset="0"/>
                <a:cs typeface="Arial"/>
              </a:rPr>
              <a:t>Historical </a:t>
            </a:r>
            <a:r>
              <a:rPr lang="en-US" sz="2000" spc="-20" dirty="0">
                <a:solidFill>
                  <a:schemeClr val="bg1"/>
                </a:solidFill>
                <a:latin typeface="Verdana" panose="020B0604030504040204" pitchFamily="34" charset="0"/>
                <a:ea typeface="Verdana" panose="020B0604030504040204" pitchFamily="34" charset="0"/>
                <a:cs typeface="Arial"/>
              </a:rPr>
              <a:t>Daily </a:t>
            </a:r>
            <a:r>
              <a:rPr lang="en-US" sz="2000" spc="-15" dirty="0">
                <a:solidFill>
                  <a:schemeClr val="bg1"/>
                </a:solidFill>
                <a:latin typeface="Verdana" panose="020B0604030504040204" pitchFamily="34" charset="0"/>
                <a:ea typeface="Verdana" panose="020B0604030504040204" pitchFamily="34" charset="0"/>
                <a:cs typeface="Arial"/>
              </a:rPr>
              <a:t>Stock </a:t>
            </a:r>
            <a:r>
              <a:rPr lang="en-US" sz="2000" spc="-10" dirty="0">
                <a:solidFill>
                  <a:schemeClr val="bg1"/>
                </a:solidFill>
                <a:latin typeface="Verdana" panose="020B0604030504040204" pitchFamily="34" charset="0"/>
                <a:ea typeface="Verdana" panose="020B0604030504040204" pitchFamily="34" charset="0"/>
                <a:cs typeface="Arial"/>
              </a:rPr>
              <a:t>Market </a:t>
            </a:r>
            <a:r>
              <a:rPr lang="en-US" sz="2000" spc="-30" dirty="0">
                <a:solidFill>
                  <a:schemeClr val="bg1"/>
                </a:solidFill>
                <a:latin typeface="Verdana" panose="020B0604030504040204" pitchFamily="34" charset="0"/>
                <a:ea typeface="Verdana" panose="020B0604030504040204" pitchFamily="34" charset="0"/>
                <a:cs typeface="Arial"/>
              </a:rPr>
              <a:t>Data </a:t>
            </a:r>
            <a:r>
              <a:rPr lang="en-US" sz="2000" spc="-15" dirty="0">
                <a:solidFill>
                  <a:schemeClr val="bg1"/>
                </a:solidFill>
                <a:latin typeface="Verdana" panose="020B0604030504040204" pitchFamily="34" charset="0"/>
                <a:ea typeface="Verdana" panose="020B0604030504040204" pitchFamily="34" charset="0"/>
                <a:cs typeface="Arial"/>
              </a:rPr>
              <a:t>from Yahoo and </a:t>
            </a:r>
            <a:r>
              <a:rPr lang="en-US" sz="2000" spc="-15" dirty="0" err="1">
                <a:solidFill>
                  <a:schemeClr val="bg1"/>
                </a:solidFill>
                <a:latin typeface="Verdana" panose="020B0604030504040204" pitchFamily="34" charset="0"/>
                <a:ea typeface="Verdana" panose="020B0604030504040204" pitchFamily="34" charset="0"/>
                <a:cs typeface="Arial"/>
              </a:rPr>
              <a:t>Kaggle</a:t>
            </a:r>
            <a:r>
              <a:rPr lang="en-US" sz="2000" spc="-15" dirty="0">
                <a:solidFill>
                  <a:schemeClr val="bg1"/>
                </a:solidFill>
                <a:latin typeface="Verdana" panose="020B0604030504040204" pitchFamily="34" charset="0"/>
                <a:ea typeface="Verdana" panose="020B0604030504040204" pitchFamily="34" charset="0"/>
                <a:cs typeface="Arial"/>
              </a:rPr>
              <a:t> </a:t>
            </a:r>
            <a:r>
              <a:rPr lang="en-US" sz="2000" spc="-15" dirty="0" err="1">
                <a:solidFill>
                  <a:schemeClr val="bg1"/>
                </a:solidFill>
                <a:latin typeface="Verdana" panose="020B0604030504040204" pitchFamily="34" charset="0"/>
                <a:ea typeface="Verdana" panose="020B0604030504040204" pitchFamily="34" charset="0"/>
                <a:cs typeface="Arial"/>
              </a:rPr>
              <a:t>Datset</a:t>
            </a:r>
            <a:r>
              <a:rPr lang="en-US" sz="2000" spc="-15" dirty="0">
                <a:solidFill>
                  <a:schemeClr val="bg1"/>
                </a:solidFill>
                <a:latin typeface="Verdana" panose="020B0604030504040204" pitchFamily="34" charset="0"/>
                <a:ea typeface="Verdana" panose="020B0604030504040204" pitchFamily="34" charset="0"/>
                <a:cs typeface="Arial"/>
              </a:rPr>
              <a:t> (csv)</a:t>
            </a:r>
            <a:endParaRPr lang="en-US" sz="2800" dirty="0">
              <a:solidFill>
                <a:schemeClr val="bg1"/>
              </a:solidFill>
              <a:latin typeface="Verdana" panose="020B0604030504040204" pitchFamily="34" charset="0"/>
              <a:ea typeface="Verdana" panose="020B0604030504040204" pitchFamily="34" charset="0"/>
              <a:cs typeface="Arial"/>
            </a:endParaRPr>
          </a:p>
        </p:txBody>
      </p:sp>
      <p:sp>
        <p:nvSpPr>
          <p:cNvPr id="121" name="Rectangle 120"/>
          <p:cNvSpPr/>
          <p:nvPr/>
        </p:nvSpPr>
        <p:spPr>
          <a:xfrm>
            <a:off x="379411" y="4057650"/>
            <a:ext cx="7124702" cy="1400175"/>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80" tIns="91440" rIns="91440" bIns="91440" numCol="1" anchor="ctr" anchorCtr="0" compatLnSpc="1">
            <a:prstTxWarp prst="textNoShape">
              <a:avLst/>
            </a:prstTxWarp>
          </a:bodyPr>
          <a:lstStyle/>
          <a:p>
            <a:pPr marL="12700">
              <a:lnSpc>
                <a:spcPct val="100000"/>
              </a:lnSpc>
            </a:pPr>
            <a:r>
              <a:rPr lang="en-US" sz="2000" spc="-25" dirty="0">
                <a:solidFill>
                  <a:schemeClr val="bg1"/>
                </a:solidFill>
                <a:latin typeface="Verdana" panose="020B0604030504040204" pitchFamily="34" charset="0"/>
                <a:ea typeface="Verdana" panose="020B0604030504040204" pitchFamily="34" charset="0"/>
                <a:cs typeface="Arial"/>
              </a:rPr>
              <a:t>DATA PARAMETERS</a:t>
            </a:r>
            <a:r>
              <a:rPr lang="en-US" sz="2000" spc="-90" dirty="0">
                <a:solidFill>
                  <a:schemeClr val="bg1"/>
                </a:solidFill>
                <a:latin typeface="Verdana" panose="020B0604030504040204" pitchFamily="34" charset="0"/>
                <a:ea typeface="Verdana" panose="020B0604030504040204" pitchFamily="34" charset="0"/>
                <a:cs typeface="Arial"/>
              </a:rPr>
              <a:t>:</a:t>
            </a:r>
            <a:r>
              <a:rPr lang="en-US" sz="2000" dirty="0">
                <a:solidFill>
                  <a:schemeClr val="bg1"/>
                </a:solidFill>
                <a:latin typeface="Verdana" panose="020B0604030504040204" pitchFamily="34" charset="0"/>
                <a:ea typeface="Verdana" panose="020B0604030504040204" pitchFamily="34" charset="0"/>
                <a:cs typeface="Arial"/>
              </a:rPr>
              <a:t> </a:t>
            </a:r>
            <a:br>
              <a:rPr lang="en-US" sz="2000" dirty="0">
                <a:solidFill>
                  <a:schemeClr val="bg1"/>
                </a:solidFill>
                <a:latin typeface="Verdana" panose="020B0604030504040204" pitchFamily="34" charset="0"/>
                <a:ea typeface="Verdana" panose="020B0604030504040204" pitchFamily="34" charset="0"/>
                <a:cs typeface="Arial"/>
              </a:rPr>
            </a:br>
            <a:r>
              <a:rPr lang="en-US" sz="2000" spc="-20" dirty="0">
                <a:solidFill>
                  <a:schemeClr val="bg1"/>
                </a:solidFill>
                <a:latin typeface="Verdana" panose="020B0604030504040204" pitchFamily="34" charset="0"/>
                <a:ea typeface="Verdana" panose="020B0604030504040204" pitchFamily="34" charset="0"/>
                <a:cs typeface="Arial"/>
              </a:rPr>
              <a:t>Open, </a:t>
            </a:r>
            <a:r>
              <a:rPr lang="en-US" sz="2000" spc="-15" dirty="0">
                <a:solidFill>
                  <a:schemeClr val="bg1"/>
                </a:solidFill>
                <a:latin typeface="Verdana" panose="020B0604030504040204" pitchFamily="34" charset="0"/>
                <a:ea typeface="Verdana" panose="020B0604030504040204" pitchFamily="34" charset="0"/>
                <a:cs typeface="Arial"/>
              </a:rPr>
              <a:t>High, </a:t>
            </a:r>
            <a:r>
              <a:rPr lang="en-US" sz="2000" spc="-30" dirty="0">
                <a:solidFill>
                  <a:schemeClr val="bg1"/>
                </a:solidFill>
                <a:latin typeface="Verdana" panose="020B0604030504040204" pitchFamily="34" charset="0"/>
                <a:ea typeface="Verdana" panose="020B0604030504040204" pitchFamily="34" charset="0"/>
                <a:cs typeface="Arial"/>
              </a:rPr>
              <a:t>Low, </a:t>
            </a:r>
            <a:r>
              <a:rPr lang="en-US" sz="2000" spc="-35" dirty="0">
                <a:solidFill>
                  <a:schemeClr val="bg1"/>
                </a:solidFill>
                <a:latin typeface="Verdana" panose="020B0604030504040204" pitchFamily="34" charset="0"/>
                <a:ea typeface="Verdana" panose="020B0604030504040204" pitchFamily="34" charset="0"/>
                <a:cs typeface="Arial"/>
              </a:rPr>
              <a:t>Close, </a:t>
            </a:r>
            <a:r>
              <a:rPr lang="en-US" sz="2000" spc="-20" dirty="0">
                <a:solidFill>
                  <a:schemeClr val="bg1"/>
                </a:solidFill>
                <a:latin typeface="Verdana" panose="020B0604030504040204" pitchFamily="34" charset="0"/>
                <a:ea typeface="Verdana" panose="020B0604030504040204" pitchFamily="34" charset="0"/>
                <a:cs typeface="Arial"/>
              </a:rPr>
              <a:t>Volume, </a:t>
            </a:r>
            <a:r>
              <a:rPr lang="en-US" sz="2000" dirty="0">
                <a:solidFill>
                  <a:schemeClr val="bg1"/>
                </a:solidFill>
                <a:latin typeface="Verdana" panose="020B0604030504040204" pitchFamily="34" charset="0"/>
                <a:ea typeface="Verdana" panose="020B0604030504040204" pitchFamily="34" charset="0"/>
                <a:cs typeface="Arial"/>
              </a:rPr>
              <a:t>Adjusted </a:t>
            </a:r>
            <a:r>
              <a:rPr lang="en-US" sz="2000" spc="-20" dirty="0">
                <a:solidFill>
                  <a:schemeClr val="bg1"/>
                </a:solidFill>
                <a:latin typeface="Verdana" panose="020B0604030504040204" pitchFamily="34" charset="0"/>
                <a:ea typeface="Verdana" panose="020B0604030504040204" pitchFamily="34" charset="0"/>
                <a:cs typeface="Arial"/>
              </a:rPr>
              <a:t>Close</a:t>
            </a:r>
            <a:endParaRPr lang="en-US" sz="2000" dirty="0">
              <a:solidFill>
                <a:schemeClr val="bg1"/>
              </a:solidFill>
              <a:latin typeface="Verdana" panose="020B0604030504040204" pitchFamily="34" charset="0"/>
              <a:ea typeface="Verdana" panose="020B0604030504040204" pitchFamily="34" charset="0"/>
              <a:cs typeface="Arial"/>
            </a:endParaRPr>
          </a:p>
        </p:txBody>
      </p:sp>
      <p:sp>
        <p:nvSpPr>
          <p:cNvPr id="122"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solidFill>
                  <a:schemeClr val="bg1"/>
                </a:solidFill>
              </a:rPr>
              <a:pPr/>
              <a:t>8</a:t>
            </a:fld>
            <a:endParaRPr lang="en-IN">
              <a:solidFill>
                <a:schemeClr val="bg1"/>
              </a:solidFill>
            </a:endParaRPr>
          </a:p>
        </p:txBody>
      </p:sp>
    </p:spTree>
    <p:extLst>
      <p:ext uri="{BB962C8B-B14F-4D97-AF65-F5344CB8AC3E}">
        <p14:creationId xmlns:p14="http://schemas.microsoft.com/office/powerpoint/2010/main" val="19614637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367303050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41" name="think-cell Slide" r:id="rId5" imgW="359" imgH="360" progId="TCLayout.ActiveDocument.1">
                  <p:embed/>
                </p:oleObj>
              </mc:Choice>
              <mc:Fallback>
                <p:oleObj name="think-cell Slide" r:id="rId5" imgW="359" imgH="360"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9" name="AutoShape 3"/>
          <p:cNvSpPr>
            <a:spLocks noChangeAspect="1" noChangeArrowheads="1" noTextEdit="1"/>
          </p:cNvSpPr>
          <p:nvPr/>
        </p:nvSpPr>
        <p:spPr bwMode="auto">
          <a:xfrm>
            <a:off x="0" y="0"/>
            <a:ext cx="1219200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0" name="Rectangle 5"/>
          <p:cNvSpPr>
            <a:spLocks noChangeArrowheads="1"/>
          </p:cNvSpPr>
          <p:nvPr/>
        </p:nvSpPr>
        <p:spPr bwMode="auto">
          <a:xfrm>
            <a:off x="0" y="0"/>
            <a:ext cx="12192000" cy="1303338"/>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1" name="Freeform 6"/>
          <p:cNvSpPr>
            <a:spLocks/>
          </p:cNvSpPr>
          <p:nvPr/>
        </p:nvSpPr>
        <p:spPr bwMode="auto">
          <a:xfrm>
            <a:off x="7504113" y="0"/>
            <a:ext cx="4687888" cy="1303338"/>
          </a:xfrm>
          <a:custGeom>
            <a:avLst/>
            <a:gdLst>
              <a:gd name="T0" fmla="*/ 472 w 2953"/>
              <a:gd name="T1" fmla="*/ 0 h 821"/>
              <a:gd name="T2" fmla="*/ 0 w 2953"/>
              <a:gd name="T3" fmla="*/ 821 h 821"/>
              <a:gd name="T4" fmla="*/ 2953 w 2953"/>
              <a:gd name="T5" fmla="*/ 821 h 821"/>
              <a:gd name="T6" fmla="*/ 2953 w 2953"/>
              <a:gd name="T7" fmla="*/ 0 h 821"/>
              <a:gd name="T8" fmla="*/ 472 w 2953"/>
              <a:gd name="T9" fmla="*/ 0 h 821"/>
            </a:gdLst>
            <a:ahLst/>
            <a:cxnLst>
              <a:cxn ang="0">
                <a:pos x="T0" y="T1"/>
              </a:cxn>
              <a:cxn ang="0">
                <a:pos x="T2" y="T3"/>
              </a:cxn>
              <a:cxn ang="0">
                <a:pos x="T4" y="T5"/>
              </a:cxn>
              <a:cxn ang="0">
                <a:pos x="T6" y="T7"/>
              </a:cxn>
              <a:cxn ang="0">
                <a:pos x="T8" y="T9"/>
              </a:cxn>
            </a:cxnLst>
            <a:rect l="0" t="0" r="r" b="b"/>
            <a:pathLst>
              <a:path w="2953" h="821">
                <a:moveTo>
                  <a:pt x="472" y="0"/>
                </a:moveTo>
                <a:lnTo>
                  <a:pt x="0" y="821"/>
                </a:lnTo>
                <a:lnTo>
                  <a:pt x="2953" y="821"/>
                </a:lnTo>
                <a:lnTo>
                  <a:pt x="2953" y="0"/>
                </a:lnTo>
                <a:lnTo>
                  <a:pt x="472" y="0"/>
                </a:lnTo>
                <a:close/>
              </a:path>
            </a:pathLst>
          </a:custGeom>
          <a:solidFill>
            <a:srgbClr val="A71B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12" name="Freeform 7"/>
          <p:cNvSpPr>
            <a:spLocks/>
          </p:cNvSpPr>
          <p:nvPr/>
        </p:nvSpPr>
        <p:spPr bwMode="auto">
          <a:xfrm>
            <a:off x="9496425" y="0"/>
            <a:ext cx="2695575" cy="1303338"/>
          </a:xfrm>
          <a:custGeom>
            <a:avLst/>
            <a:gdLst>
              <a:gd name="T0" fmla="*/ 472 w 1698"/>
              <a:gd name="T1" fmla="*/ 0 h 821"/>
              <a:gd name="T2" fmla="*/ 0 w 1698"/>
              <a:gd name="T3" fmla="*/ 821 h 821"/>
              <a:gd name="T4" fmla="*/ 1698 w 1698"/>
              <a:gd name="T5" fmla="*/ 821 h 821"/>
              <a:gd name="T6" fmla="*/ 1698 w 1698"/>
              <a:gd name="T7" fmla="*/ 0 h 821"/>
              <a:gd name="T8" fmla="*/ 472 w 1698"/>
              <a:gd name="T9" fmla="*/ 0 h 821"/>
            </a:gdLst>
            <a:ahLst/>
            <a:cxnLst>
              <a:cxn ang="0">
                <a:pos x="T0" y="T1"/>
              </a:cxn>
              <a:cxn ang="0">
                <a:pos x="T2" y="T3"/>
              </a:cxn>
              <a:cxn ang="0">
                <a:pos x="T4" y="T5"/>
              </a:cxn>
              <a:cxn ang="0">
                <a:pos x="T6" y="T7"/>
              </a:cxn>
              <a:cxn ang="0">
                <a:pos x="T8" y="T9"/>
              </a:cxn>
            </a:cxnLst>
            <a:rect l="0" t="0" r="r" b="b"/>
            <a:pathLst>
              <a:path w="1698" h="821">
                <a:moveTo>
                  <a:pt x="472" y="0"/>
                </a:moveTo>
                <a:lnTo>
                  <a:pt x="0" y="821"/>
                </a:lnTo>
                <a:lnTo>
                  <a:pt x="1698" y="821"/>
                </a:lnTo>
                <a:lnTo>
                  <a:pt x="1698" y="0"/>
                </a:lnTo>
                <a:lnTo>
                  <a:pt x="472" y="0"/>
                </a:lnTo>
                <a:close/>
              </a:path>
            </a:pathLst>
          </a:custGeom>
          <a:solidFill>
            <a:srgbClr val="EF03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nvGrpSpPr>
          <p:cNvPr id="2" name="Group 1">
            <a:extLst>
              <a:ext uri="{FF2B5EF4-FFF2-40B4-BE49-F238E27FC236}">
                <a16:creationId xmlns:a16="http://schemas.microsoft.com/office/drawing/2014/main" id="{63235ED4-46D7-3A4C-B399-D649540A67E3}"/>
              </a:ext>
            </a:extLst>
          </p:cNvPr>
          <p:cNvGrpSpPr/>
          <p:nvPr/>
        </p:nvGrpSpPr>
        <p:grpSpPr>
          <a:xfrm>
            <a:off x="162903" y="1329861"/>
            <a:ext cx="2414258" cy="2414257"/>
            <a:chOff x="197688" y="1165301"/>
            <a:chExt cx="2414258" cy="2414257"/>
          </a:xfrm>
        </p:grpSpPr>
        <p:sp>
          <p:nvSpPr>
            <p:cNvPr id="4" name="Donut 3"/>
            <p:cNvSpPr/>
            <p:nvPr/>
          </p:nvSpPr>
          <p:spPr>
            <a:xfrm>
              <a:off x="197688" y="1165301"/>
              <a:ext cx="2414258" cy="2414257"/>
            </a:xfrm>
            <a:prstGeom prst="donut">
              <a:avLst>
                <a:gd name="adj" fmla="val 6490"/>
              </a:avLst>
            </a:prstGeom>
            <a:solidFill>
              <a:srgbClr val="E82127"/>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0" name="Freeform 19"/>
            <p:cNvSpPr/>
            <p:nvPr/>
          </p:nvSpPr>
          <p:spPr>
            <a:xfrm>
              <a:off x="399135" y="2086974"/>
              <a:ext cx="2011364" cy="553998"/>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spAutoFit/>
            </a:bodyPr>
            <a:lstStyle/>
            <a:p>
              <a:pPr lvl="0" algn="ctr" defTabSz="800100">
                <a:spcBef>
                  <a:spcPct val="0"/>
                </a:spcBef>
                <a:spcAft>
                  <a:spcPct val="35000"/>
                </a:spcAft>
              </a:pPr>
              <a: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t>Data </a:t>
              </a:r>
              <a:b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t>Processing</a:t>
              </a:r>
            </a:p>
          </p:txBody>
        </p:sp>
      </p:grpSp>
      <p:grpSp>
        <p:nvGrpSpPr>
          <p:cNvPr id="3" name="Group 2">
            <a:extLst>
              <a:ext uri="{FF2B5EF4-FFF2-40B4-BE49-F238E27FC236}">
                <a16:creationId xmlns:a16="http://schemas.microsoft.com/office/drawing/2014/main" id="{9DE7F7DC-3D12-B04A-B080-3280E0AD8DE9}"/>
              </a:ext>
            </a:extLst>
          </p:cNvPr>
          <p:cNvGrpSpPr/>
          <p:nvPr/>
        </p:nvGrpSpPr>
        <p:grpSpPr>
          <a:xfrm>
            <a:off x="2594419" y="3744118"/>
            <a:ext cx="2414258" cy="2414257"/>
            <a:chOff x="2671681" y="2640972"/>
            <a:chExt cx="2414258" cy="2414257"/>
          </a:xfrm>
        </p:grpSpPr>
        <p:sp>
          <p:nvSpPr>
            <p:cNvPr id="15" name="Donut 14"/>
            <p:cNvSpPr/>
            <p:nvPr/>
          </p:nvSpPr>
          <p:spPr>
            <a:xfrm>
              <a:off x="2671681" y="2640972"/>
              <a:ext cx="2414258" cy="2414257"/>
            </a:xfrm>
            <a:prstGeom prst="donut">
              <a:avLst>
                <a:gd name="adj" fmla="val 6490"/>
              </a:avLst>
            </a:prstGeom>
            <a:solidFill>
              <a:srgbClr val="E82127"/>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1" name="Freeform 20"/>
            <p:cNvSpPr/>
            <p:nvPr/>
          </p:nvSpPr>
          <p:spPr>
            <a:xfrm>
              <a:off x="2852416" y="3571101"/>
              <a:ext cx="2011364" cy="553998"/>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spAutoFit/>
            </a:bodyPr>
            <a:lstStyle/>
            <a:p>
              <a:pPr lvl="0" algn="ctr" defTabSz="800100">
                <a:spcBef>
                  <a:spcPct val="0"/>
                </a:spcBef>
                <a:spcAft>
                  <a:spcPct val="35000"/>
                </a:spcAft>
              </a:pPr>
              <a: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t>ML </a:t>
              </a:r>
              <a:b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br>
              <a: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t>Modeling</a:t>
              </a:r>
            </a:p>
          </p:txBody>
        </p:sp>
      </p:grpSp>
      <p:grpSp>
        <p:nvGrpSpPr>
          <p:cNvPr id="6" name="Group 5">
            <a:extLst>
              <a:ext uri="{FF2B5EF4-FFF2-40B4-BE49-F238E27FC236}">
                <a16:creationId xmlns:a16="http://schemas.microsoft.com/office/drawing/2014/main" id="{1F13EA77-64D0-F544-B560-BD2355899009}"/>
              </a:ext>
            </a:extLst>
          </p:cNvPr>
          <p:cNvGrpSpPr/>
          <p:nvPr/>
        </p:nvGrpSpPr>
        <p:grpSpPr>
          <a:xfrm>
            <a:off x="5135502" y="1311794"/>
            <a:ext cx="2414258" cy="2414257"/>
            <a:chOff x="4947981" y="2640972"/>
            <a:chExt cx="2414258" cy="2414257"/>
          </a:xfrm>
        </p:grpSpPr>
        <p:sp>
          <p:nvSpPr>
            <p:cNvPr id="17" name="Donut 16"/>
            <p:cNvSpPr/>
            <p:nvPr/>
          </p:nvSpPr>
          <p:spPr>
            <a:xfrm>
              <a:off x="4947981" y="2640972"/>
              <a:ext cx="2414258" cy="2414257"/>
            </a:xfrm>
            <a:prstGeom prst="donut">
              <a:avLst>
                <a:gd name="adj" fmla="val 6490"/>
              </a:avLst>
            </a:prstGeom>
            <a:solidFill>
              <a:srgbClr val="E82127"/>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2" name="Freeform 21"/>
            <p:cNvSpPr/>
            <p:nvPr/>
          </p:nvSpPr>
          <p:spPr>
            <a:xfrm>
              <a:off x="5145674" y="3709600"/>
              <a:ext cx="2011364" cy="276999"/>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spAutoFit/>
            </a:bodyPr>
            <a:lstStyle/>
            <a:p>
              <a:pPr lvl="0" algn="ctr" defTabSz="800100">
                <a:spcBef>
                  <a:spcPct val="0"/>
                </a:spcBef>
                <a:spcAft>
                  <a:spcPct val="35000"/>
                </a:spcAft>
              </a:pPr>
              <a: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t>Analysis</a:t>
              </a:r>
            </a:p>
          </p:txBody>
        </p:sp>
      </p:grpSp>
      <p:grpSp>
        <p:nvGrpSpPr>
          <p:cNvPr id="7" name="Group 6">
            <a:extLst>
              <a:ext uri="{FF2B5EF4-FFF2-40B4-BE49-F238E27FC236}">
                <a16:creationId xmlns:a16="http://schemas.microsoft.com/office/drawing/2014/main" id="{66894413-A4DF-C74B-965D-F0205670ABDB}"/>
              </a:ext>
            </a:extLst>
          </p:cNvPr>
          <p:cNvGrpSpPr/>
          <p:nvPr/>
        </p:nvGrpSpPr>
        <p:grpSpPr>
          <a:xfrm>
            <a:off x="7549760" y="3717595"/>
            <a:ext cx="2414258" cy="2414257"/>
            <a:chOff x="7238076" y="2640972"/>
            <a:chExt cx="2414258" cy="2414257"/>
          </a:xfrm>
        </p:grpSpPr>
        <p:sp>
          <p:nvSpPr>
            <p:cNvPr id="18" name="Donut 17"/>
            <p:cNvSpPr/>
            <p:nvPr/>
          </p:nvSpPr>
          <p:spPr>
            <a:xfrm>
              <a:off x="7238076" y="2640972"/>
              <a:ext cx="2414258" cy="2414257"/>
            </a:xfrm>
            <a:prstGeom prst="donut">
              <a:avLst>
                <a:gd name="adj" fmla="val 6490"/>
              </a:avLst>
            </a:prstGeom>
            <a:solidFill>
              <a:srgbClr val="E82127"/>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3" name="Freeform 22"/>
            <p:cNvSpPr/>
            <p:nvPr/>
          </p:nvSpPr>
          <p:spPr>
            <a:xfrm>
              <a:off x="7438931" y="3709600"/>
              <a:ext cx="2011364" cy="276999"/>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spAutoFit/>
            </a:bodyPr>
            <a:lstStyle/>
            <a:p>
              <a:pPr lvl="0" algn="ctr" defTabSz="800100">
                <a:spcBef>
                  <a:spcPct val="0"/>
                </a:spcBef>
                <a:spcAft>
                  <a:spcPct val="35000"/>
                </a:spcAft>
              </a:pPr>
              <a: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t>Visualizations</a:t>
              </a:r>
            </a:p>
          </p:txBody>
        </p:sp>
      </p:grpSp>
      <p:grpSp>
        <p:nvGrpSpPr>
          <p:cNvPr id="8" name="Group 7">
            <a:extLst>
              <a:ext uri="{FF2B5EF4-FFF2-40B4-BE49-F238E27FC236}">
                <a16:creationId xmlns:a16="http://schemas.microsoft.com/office/drawing/2014/main" id="{0BCC41E3-2748-4545-859A-7142265851C4}"/>
              </a:ext>
            </a:extLst>
          </p:cNvPr>
          <p:cNvGrpSpPr/>
          <p:nvPr/>
        </p:nvGrpSpPr>
        <p:grpSpPr>
          <a:xfrm>
            <a:off x="9713170" y="1303338"/>
            <a:ext cx="2414258" cy="2414257"/>
            <a:chOff x="9514376" y="2640972"/>
            <a:chExt cx="2414258" cy="2414257"/>
          </a:xfrm>
        </p:grpSpPr>
        <p:sp>
          <p:nvSpPr>
            <p:cNvPr id="19" name="Donut 18"/>
            <p:cNvSpPr/>
            <p:nvPr/>
          </p:nvSpPr>
          <p:spPr>
            <a:xfrm>
              <a:off x="9514376" y="2640972"/>
              <a:ext cx="2414258" cy="2414257"/>
            </a:xfrm>
            <a:prstGeom prst="donut">
              <a:avLst>
                <a:gd name="adj" fmla="val 6490"/>
              </a:avLst>
            </a:prstGeom>
            <a:solidFill>
              <a:srgbClr val="E82127"/>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4" name="Freeform 23"/>
            <p:cNvSpPr/>
            <p:nvPr/>
          </p:nvSpPr>
          <p:spPr>
            <a:xfrm>
              <a:off x="9688646" y="3579558"/>
              <a:ext cx="2011364" cy="927946"/>
            </a:xfrm>
            <a:custGeom>
              <a:avLst/>
              <a:gdLst>
                <a:gd name="connsiteX0" fmla="*/ 0 w 3932982"/>
                <a:gd name="connsiteY0" fmla="*/ 0 h 673646"/>
                <a:gd name="connsiteX1" fmla="*/ 3932982 w 3932982"/>
                <a:gd name="connsiteY1" fmla="*/ 0 h 673646"/>
                <a:gd name="connsiteX2" fmla="*/ 3932982 w 3932982"/>
                <a:gd name="connsiteY2" fmla="*/ 673646 h 673646"/>
                <a:gd name="connsiteX3" fmla="*/ 0 w 3932982"/>
                <a:gd name="connsiteY3" fmla="*/ 673646 h 673646"/>
                <a:gd name="connsiteX4" fmla="*/ 0 w 3932982"/>
                <a:gd name="connsiteY4" fmla="*/ 0 h 67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2982" h="673646">
                  <a:moveTo>
                    <a:pt x="0" y="0"/>
                  </a:moveTo>
                  <a:lnTo>
                    <a:pt x="3932982" y="0"/>
                  </a:lnTo>
                  <a:lnTo>
                    <a:pt x="3932982" y="673646"/>
                  </a:lnTo>
                  <a:lnTo>
                    <a:pt x="0" y="673646"/>
                  </a:lnTo>
                  <a:lnTo>
                    <a:pt x="0" y="0"/>
                  </a:lnTo>
                  <a:close/>
                </a:path>
              </a:pathLst>
            </a:custGeom>
            <a:noFill/>
            <a:ln>
              <a:noFill/>
            </a:ln>
          </p:spPr>
          <p:style>
            <a:lnRef idx="2">
              <a:schemeClr val="accent4">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0" tIns="0" rIns="0" bIns="0" numCol="1" spcCol="1270" anchor="t" anchorCtr="0">
              <a:spAutoFit/>
            </a:bodyPr>
            <a:lstStyle/>
            <a:p>
              <a:pPr lvl="0" algn="ctr" defTabSz="800100">
                <a:spcBef>
                  <a:spcPct val="0"/>
                </a:spcBef>
                <a:spcAft>
                  <a:spcPct val="35000"/>
                </a:spcAft>
              </a:pPr>
              <a: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t>Performance Metrics/</a:t>
              </a:r>
            </a:p>
            <a:p>
              <a:pPr lvl="0" algn="ctr" defTabSz="800100">
                <a:spcBef>
                  <a:spcPct val="0"/>
                </a:spcBef>
                <a:spcAft>
                  <a:spcPct val="35000"/>
                </a:spcAft>
              </a:pPr>
              <a:r>
                <a:rPr lang="en-US" b="1" dirty="0">
                  <a:solidFill>
                    <a:schemeClr val="tx1"/>
                  </a:solidFill>
                  <a:latin typeface="Verdana" panose="020B0604030504040204" pitchFamily="34" charset="0"/>
                  <a:ea typeface="Verdana" panose="020B0604030504040204" pitchFamily="34" charset="0"/>
                  <a:cs typeface="Times New Roman" panose="02020603050405020304" pitchFamily="18" charset="0"/>
                </a:rPr>
                <a:t>Conclusion</a:t>
              </a:r>
            </a:p>
          </p:txBody>
        </p:sp>
      </p:grpSp>
      <p:sp>
        <p:nvSpPr>
          <p:cNvPr id="25" name="Slide Number Placeholder 5"/>
          <p:cNvSpPr>
            <a:spLocks noGrp="1"/>
          </p:cNvSpPr>
          <p:nvPr>
            <p:ph type="sldNum" sz="quarter" idx="12"/>
          </p:nvPr>
        </p:nvSpPr>
        <p:spPr>
          <a:xfrm>
            <a:off x="9220200" y="6475607"/>
            <a:ext cx="2743200" cy="184666"/>
          </a:xfrm>
        </p:spPr>
        <p:txBody>
          <a:bodyPr lIns="0" tIns="0" rIns="0" bIns="0">
            <a:noAutofit/>
          </a:bodyPr>
          <a:lstStyle>
            <a:lvl1pPr>
              <a:defRPr sz="1000">
                <a:latin typeface="Verdana" panose="020B0604030504040204" pitchFamily="34" charset="0"/>
                <a:ea typeface="Verdana" panose="020B0604030504040204" pitchFamily="34" charset="0"/>
              </a:defRPr>
            </a:lvl1pPr>
          </a:lstStyle>
          <a:p>
            <a:fld id="{44888A26-58F0-4065-8C47-EA9FE334D869}" type="slidenum">
              <a:rPr lang="en-IN" smtClean="0"/>
              <a:pPr/>
              <a:t>9</a:t>
            </a:fld>
            <a:endParaRPr lang="en-IN"/>
          </a:p>
        </p:txBody>
      </p:sp>
      <p:sp>
        <p:nvSpPr>
          <p:cNvPr id="13" name="Arrow: Right 12">
            <a:extLst>
              <a:ext uri="{FF2B5EF4-FFF2-40B4-BE49-F238E27FC236}">
                <a16:creationId xmlns:a16="http://schemas.microsoft.com/office/drawing/2014/main" id="{318748B7-CFA1-4598-9745-90337BBF2327}"/>
              </a:ext>
            </a:extLst>
          </p:cNvPr>
          <p:cNvSpPr/>
          <p:nvPr/>
        </p:nvSpPr>
        <p:spPr>
          <a:xfrm rot="2679328">
            <a:off x="2189777" y="3528365"/>
            <a:ext cx="792028" cy="470370"/>
          </a:xfrm>
          <a:prstGeom prst="rightArrow">
            <a:avLst/>
          </a:prstGeom>
          <a:solidFill>
            <a:schemeClr val="accent6">
              <a:lumMod val="75000"/>
            </a:schemeClr>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25">
            <a:extLst>
              <a:ext uri="{FF2B5EF4-FFF2-40B4-BE49-F238E27FC236}">
                <a16:creationId xmlns:a16="http://schemas.microsoft.com/office/drawing/2014/main" id="{EE8C89B9-0332-4722-B19E-5FC4449B6EF8}"/>
              </a:ext>
            </a:extLst>
          </p:cNvPr>
          <p:cNvSpPr/>
          <p:nvPr/>
        </p:nvSpPr>
        <p:spPr>
          <a:xfrm rot="19645910">
            <a:off x="4773684" y="3605194"/>
            <a:ext cx="792028" cy="470370"/>
          </a:xfrm>
          <a:prstGeom prst="rightArrow">
            <a:avLst/>
          </a:prstGeom>
          <a:solidFill>
            <a:schemeClr val="accent6">
              <a:lumMod val="75000"/>
            </a:schemeClr>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4BB6D186-276F-44B7-B9C5-BD97358DB498}"/>
              </a:ext>
            </a:extLst>
          </p:cNvPr>
          <p:cNvSpPr/>
          <p:nvPr/>
        </p:nvSpPr>
        <p:spPr>
          <a:xfrm rot="2105728">
            <a:off x="7165578" y="3480823"/>
            <a:ext cx="881348" cy="470370"/>
          </a:xfrm>
          <a:prstGeom prst="rightArrow">
            <a:avLst/>
          </a:prstGeom>
          <a:solidFill>
            <a:schemeClr val="accent6">
              <a:lumMod val="75000"/>
            </a:schemeClr>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46C616C3-9F6D-429A-95B3-0B945EA44362}"/>
              </a:ext>
            </a:extLst>
          </p:cNvPr>
          <p:cNvSpPr/>
          <p:nvPr/>
        </p:nvSpPr>
        <p:spPr>
          <a:xfrm rot="18870228">
            <a:off x="9633535" y="3654288"/>
            <a:ext cx="881348" cy="470370"/>
          </a:xfrm>
          <a:prstGeom prst="rightArrow">
            <a:avLst/>
          </a:prstGeom>
          <a:solidFill>
            <a:schemeClr val="accent6">
              <a:lumMod val="75000"/>
            </a:schemeClr>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62797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Custom 26">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FFC000"/>
      </a:hlink>
      <a:folHlink>
        <a:srgbClr val="FFD965"/>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679</TotalTime>
  <Words>733</Words>
  <Application>Microsoft Macintosh PowerPoint</Application>
  <PresentationFormat>Widescreen</PresentationFormat>
  <Paragraphs>147</Paragraphs>
  <Slides>23</Slides>
  <Notes>2</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1" baseType="lpstr">
      <vt:lpstr>Arial</vt:lpstr>
      <vt:lpstr>Calibri</vt:lpstr>
      <vt:lpstr>Calibri Light</vt:lpstr>
      <vt:lpstr>Times</vt:lpstr>
      <vt:lpstr>Verdana</vt:lpstr>
      <vt:lpstr>Wingdings</vt:lpstr>
      <vt:lpstr>Office Theme</vt:lpstr>
      <vt:lpstr>think-cell Slide</vt:lpstr>
      <vt:lpstr>TESLA STOCK PRICE PREDICTIONS  USING SUPERVISED LEARNING METHODS with Comparative analysis using ML Models</vt:lpstr>
      <vt:lpstr>Executive Summary</vt:lpstr>
      <vt:lpstr>Overview and Purpose </vt:lpstr>
      <vt:lpstr>Motivation</vt:lpstr>
      <vt:lpstr>Challenges</vt:lpstr>
      <vt:lpstr>Data Set</vt:lpstr>
      <vt:lpstr>Goals</vt:lpstr>
      <vt:lpstr>Structure of Data</vt:lpstr>
      <vt:lpstr>PowerPoint Presentation</vt:lpstr>
      <vt:lpstr>Top level system architecture </vt:lpstr>
      <vt:lpstr>Models used</vt:lpstr>
      <vt:lpstr>Work flow - Algorithm</vt:lpstr>
      <vt:lpstr>PowerPoint Presentation</vt:lpstr>
      <vt:lpstr>CREATE MACHINE LEARNING MODEL FOR PREDICTION</vt:lpstr>
      <vt:lpstr>Data visualization:  Linear Regression Model</vt:lpstr>
      <vt:lpstr>Data visualization:  KNN (K Nearest Neighbor) Model</vt:lpstr>
      <vt:lpstr>Data visualization:  SVM (SUPPORT VECTOR MACHINE)</vt:lpstr>
      <vt:lpstr>Data visualization:  LSTM (LONG SHORT-TERM MEMORY CELLS)</vt:lpstr>
      <vt:lpstr>REAL STOCK PRICE vs PREDICTED PRICE  </vt:lpstr>
      <vt:lpstr>Comparison results of ML models</vt:lpstr>
      <vt:lpstr>WEB APPS - VISUALIZATION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TESLA STOCK PRICE PREDICTIONS  USING SUPERVISED LEARNING METHODS with Comparative analysis of ML Models</dc:title>
  <dc:creator>Admin</dc:creator>
  <cp:lastModifiedBy>Jahangir Dewan</cp:lastModifiedBy>
  <cp:revision>43</cp:revision>
  <dcterms:created xsi:type="dcterms:W3CDTF">2021-02-09T08:15:23Z</dcterms:created>
  <dcterms:modified xsi:type="dcterms:W3CDTF">2021-02-11T03:11:02Z</dcterms:modified>
</cp:coreProperties>
</file>

<file path=docProps/thumbnail.jpeg>
</file>